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82" r:id="rId2"/>
    <p:sldId id="306" r:id="rId3"/>
    <p:sldId id="386" r:id="rId4"/>
    <p:sldId id="307" r:id="rId5"/>
    <p:sldId id="308" r:id="rId6"/>
    <p:sldId id="309" r:id="rId7"/>
    <p:sldId id="310" r:id="rId8"/>
    <p:sldId id="311" r:id="rId9"/>
    <p:sldId id="312" r:id="rId10"/>
    <p:sldId id="387" r:id="rId11"/>
    <p:sldId id="314" r:id="rId12"/>
    <p:sldId id="315" r:id="rId13"/>
    <p:sldId id="316" r:id="rId14"/>
    <p:sldId id="317" r:id="rId15"/>
    <p:sldId id="385"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4" r:id="rId32"/>
    <p:sldId id="335" r:id="rId33"/>
    <p:sldId id="380" r:id="rId3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03B4D5-45C7-4628-B8C2-A235CED2A6A6}" type="datetimeFigureOut">
              <a:rPr lang="pt-BR" smtClean="0"/>
              <a:t>14/02/2024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E0D018-F4EC-42A1-B539-3712EEAED5F9}" type="slidenum">
              <a:rPr lang="pt-BR" smtClean="0"/>
              <a:t>‹nº›</a:t>
            </a:fld>
            <a:endParaRPr lang="pt-BR"/>
          </a:p>
        </p:txBody>
      </p:sp>
    </p:spTree>
    <p:extLst>
      <p:ext uri="{BB962C8B-B14F-4D97-AF65-F5344CB8AC3E}">
        <p14:creationId xmlns:p14="http://schemas.microsoft.com/office/powerpoint/2010/main" val="4101821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 ‘</a:t>
            </a:r>
            <a:r>
              <a:rPr lang="pt-BR" dirty="0" err="1"/>
              <a:t>cratos</a:t>
            </a:r>
            <a:r>
              <a:rPr lang="pt-BR" dirty="0"/>
              <a:t>' (Deus</a:t>
            </a:r>
            <a:r>
              <a:rPr lang="pt-BR" baseline="0" dirty="0"/>
              <a:t> da força e do </a:t>
            </a:r>
            <a:r>
              <a:rPr lang="pt-BR" dirty="0"/>
              <a:t>poder)</a:t>
            </a:r>
            <a:r>
              <a:rPr lang="pt-BR" baseline="0" dirty="0"/>
              <a:t> , mitologia Grega</a:t>
            </a:r>
            <a:endParaRPr lang="pt-BR" dirty="0"/>
          </a:p>
        </p:txBody>
      </p:sp>
      <p:sp>
        <p:nvSpPr>
          <p:cNvPr id="4" name="Espaço Reservado para Número de Slide 3"/>
          <p:cNvSpPr>
            <a:spLocks noGrp="1"/>
          </p:cNvSpPr>
          <p:nvPr>
            <p:ph type="sldNum" sz="quarter" idx="10"/>
          </p:nvPr>
        </p:nvSpPr>
        <p:spPr/>
        <p:txBody>
          <a:bodyPr/>
          <a:lstStyle/>
          <a:p>
            <a:fld id="{FCE0D018-F4EC-42A1-B539-3712EEAED5F9}" type="slidenum">
              <a:rPr lang="pt-BR" smtClean="0"/>
              <a:t>1</a:t>
            </a:fld>
            <a:endParaRPr lang="pt-BR"/>
          </a:p>
        </p:txBody>
      </p:sp>
    </p:spTree>
    <p:extLst>
      <p:ext uri="{BB962C8B-B14F-4D97-AF65-F5344CB8AC3E}">
        <p14:creationId xmlns:p14="http://schemas.microsoft.com/office/powerpoint/2010/main" val="2798015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8B95DBFC-5A9E-424D-B74B-FB0031964B02}" type="slidenum">
              <a:rPr lang="pt-BR" smtClean="0">
                <a:solidFill>
                  <a:prstClr val="black"/>
                </a:solidFill>
              </a:rPr>
              <a:pPr/>
              <a:t>17</a:t>
            </a:fld>
            <a:endParaRPr lang="pt-BR">
              <a:solidFill>
                <a:prstClr val="black"/>
              </a:solidFill>
            </a:endParaRPr>
          </a:p>
        </p:txBody>
      </p:sp>
    </p:spTree>
    <p:extLst>
      <p:ext uri="{BB962C8B-B14F-4D97-AF65-F5344CB8AC3E}">
        <p14:creationId xmlns:p14="http://schemas.microsoft.com/office/powerpoint/2010/main" val="1037677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8B95DBFC-5A9E-424D-B74B-FB0031964B02}" type="slidenum">
              <a:rPr lang="pt-BR" smtClean="0">
                <a:solidFill>
                  <a:prstClr val="black"/>
                </a:solidFill>
              </a:rPr>
              <a:pPr/>
              <a:t>6</a:t>
            </a:fld>
            <a:endParaRPr lang="pt-BR">
              <a:solidFill>
                <a:prstClr val="black"/>
              </a:solidFill>
            </a:endParaRPr>
          </a:p>
        </p:txBody>
      </p:sp>
    </p:spTree>
    <p:extLst>
      <p:ext uri="{BB962C8B-B14F-4D97-AF65-F5344CB8AC3E}">
        <p14:creationId xmlns:p14="http://schemas.microsoft.com/office/powerpoint/2010/main" val="261258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8B95DBFC-5A9E-424D-B74B-FB0031964B02}" type="slidenum">
              <a:rPr lang="pt-BR" smtClean="0">
                <a:solidFill>
                  <a:prstClr val="black"/>
                </a:solidFill>
              </a:rPr>
              <a:pPr/>
              <a:t>7</a:t>
            </a:fld>
            <a:endParaRPr lang="pt-BR">
              <a:solidFill>
                <a:prstClr val="black"/>
              </a:solidFill>
            </a:endParaRPr>
          </a:p>
        </p:txBody>
      </p:sp>
    </p:spTree>
    <p:extLst>
      <p:ext uri="{BB962C8B-B14F-4D97-AF65-F5344CB8AC3E}">
        <p14:creationId xmlns:p14="http://schemas.microsoft.com/office/powerpoint/2010/main" val="4193797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8B95DBFC-5A9E-424D-B74B-FB0031964B02}" type="slidenum">
              <a:rPr lang="pt-BR" smtClean="0">
                <a:solidFill>
                  <a:prstClr val="black"/>
                </a:solidFill>
              </a:rPr>
              <a:pPr/>
              <a:t>8</a:t>
            </a:fld>
            <a:endParaRPr lang="pt-BR">
              <a:solidFill>
                <a:prstClr val="black"/>
              </a:solidFill>
            </a:endParaRPr>
          </a:p>
        </p:txBody>
      </p:sp>
    </p:spTree>
    <p:extLst>
      <p:ext uri="{BB962C8B-B14F-4D97-AF65-F5344CB8AC3E}">
        <p14:creationId xmlns:p14="http://schemas.microsoft.com/office/powerpoint/2010/main" val="1961115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8B95DBFC-5A9E-424D-B74B-FB0031964B02}" type="slidenum">
              <a:rPr lang="pt-BR" smtClean="0">
                <a:solidFill>
                  <a:prstClr val="black"/>
                </a:solidFill>
              </a:rPr>
              <a:pPr/>
              <a:t>9</a:t>
            </a:fld>
            <a:endParaRPr lang="pt-BR">
              <a:solidFill>
                <a:prstClr val="black"/>
              </a:solidFill>
            </a:endParaRPr>
          </a:p>
        </p:txBody>
      </p:sp>
    </p:spTree>
    <p:extLst>
      <p:ext uri="{BB962C8B-B14F-4D97-AF65-F5344CB8AC3E}">
        <p14:creationId xmlns:p14="http://schemas.microsoft.com/office/powerpoint/2010/main" val="3998883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8B95DBFC-5A9E-424D-B74B-FB0031964B02}" type="slidenum">
              <a:rPr lang="pt-BR" smtClean="0">
                <a:solidFill>
                  <a:prstClr val="black"/>
                </a:solidFill>
              </a:rPr>
              <a:pPr/>
              <a:t>10</a:t>
            </a:fld>
            <a:endParaRPr lang="pt-BR">
              <a:solidFill>
                <a:prstClr val="black"/>
              </a:solidFill>
            </a:endParaRPr>
          </a:p>
        </p:txBody>
      </p:sp>
    </p:spTree>
    <p:extLst>
      <p:ext uri="{BB962C8B-B14F-4D97-AF65-F5344CB8AC3E}">
        <p14:creationId xmlns:p14="http://schemas.microsoft.com/office/powerpoint/2010/main" val="728556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8B95DBFC-5A9E-424D-B74B-FB0031964B02}" type="slidenum">
              <a:rPr lang="pt-BR" smtClean="0">
                <a:solidFill>
                  <a:prstClr val="black"/>
                </a:solidFill>
              </a:rPr>
              <a:pPr/>
              <a:t>11</a:t>
            </a:fld>
            <a:endParaRPr lang="pt-BR">
              <a:solidFill>
                <a:prstClr val="black"/>
              </a:solidFill>
            </a:endParaRPr>
          </a:p>
        </p:txBody>
      </p:sp>
    </p:spTree>
    <p:extLst>
      <p:ext uri="{BB962C8B-B14F-4D97-AF65-F5344CB8AC3E}">
        <p14:creationId xmlns:p14="http://schemas.microsoft.com/office/powerpoint/2010/main" val="2734798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8B95DBFC-5A9E-424D-B74B-FB0031964B02}" type="slidenum">
              <a:rPr lang="pt-BR" smtClean="0">
                <a:solidFill>
                  <a:prstClr val="black"/>
                </a:solidFill>
              </a:rPr>
              <a:pPr/>
              <a:t>12</a:t>
            </a:fld>
            <a:endParaRPr lang="pt-BR">
              <a:solidFill>
                <a:prstClr val="black"/>
              </a:solidFill>
            </a:endParaRPr>
          </a:p>
        </p:txBody>
      </p:sp>
    </p:spTree>
    <p:extLst>
      <p:ext uri="{BB962C8B-B14F-4D97-AF65-F5344CB8AC3E}">
        <p14:creationId xmlns:p14="http://schemas.microsoft.com/office/powerpoint/2010/main" val="2799386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8B95DBFC-5A9E-424D-B74B-FB0031964B02}" type="slidenum">
              <a:rPr lang="pt-BR" smtClean="0">
                <a:solidFill>
                  <a:prstClr val="black"/>
                </a:solidFill>
              </a:rPr>
              <a:pPr/>
              <a:t>16</a:t>
            </a:fld>
            <a:endParaRPr lang="pt-BR">
              <a:solidFill>
                <a:prstClr val="black"/>
              </a:solidFill>
            </a:endParaRPr>
          </a:p>
        </p:txBody>
      </p:sp>
    </p:spTree>
    <p:extLst>
      <p:ext uri="{BB962C8B-B14F-4D97-AF65-F5344CB8AC3E}">
        <p14:creationId xmlns:p14="http://schemas.microsoft.com/office/powerpoint/2010/main" val="2168501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F56C2E29-701F-41AB-9831-FBD8C4B204EB}" type="datetimeFigureOut">
              <a:rPr lang="pt-BR" smtClean="0"/>
              <a:t>14/02/2024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4D56754-0038-4C46-884C-29132F6C1711}" type="slidenum">
              <a:rPr lang="pt-BR" smtClean="0"/>
              <a:t>‹nº›</a:t>
            </a:fld>
            <a:endParaRPr lang="pt-BR"/>
          </a:p>
        </p:txBody>
      </p:sp>
    </p:spTree>
    <p:extLst>
      <p:ext uri="{BB962C8B-B14F-4D97-AF65-F5344CB8AC3E}">
        <p14:creationId xmlns:p14="http://schemas.microsoft.com/office/powerpoint/2010/main" val="3846369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56C2E29-701F-41AB-9831-FBD8C4B204EB}" type="datetimeFigureOut">
              <a:rPr lang="pt-BR" smtClean="0"/>
              <a:t>14/02/2024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4D56754-0038-4C46-884C-29132F6C1711}" type="slidenum">
              <a:rPr lang="pt-BR" smtClean="0"/>
              <a:t>‹nº›</a:t>
            </a:fld>
            <a:endParaRPr lang="pt-BR"/>
          </a:p>
        </p:txBody>
      </p:sp>
    </p:spTree>
    <p:extLst>
      <p:ext uri="{BB962C8B-B14F-4D97-AF65-F5344CB8AC3E}">
        <p14:creationId xmlns:p14="http://schemas.microsoft.com/office/powerpoint/2010/main" val="1283809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56C2E29-701F-41AB-9831-FBD8C4B204EB}" type="datetimeFigureOut">
              <a:rPr lang="pt-BR" smtClean="0"/>
              <a:t>14/02/2024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4D56754-0038-4C46-884C-29132F6C1711}" type="slidenum">
              <a:rPr lang="pt-BR" smtClean="0"/>
              <a:t>‹nº›</a:t>
            </a:fld>
            <a:endParaRPr lang="pt-BR"/>
          </a:p>
        </p:txBody>
      </p:sp>
    </p:spTree>
    <p:extLst>
      <p:ext uri="{BB962C8B-B14F-4D97-AF65-F5344CB8AC3E}">
        <p14:creationId xmlns:p14="http://schemas.microsoft.com/office/powerpoint/2010/main" val="759104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56C2E29-701F-41AB-9831-FBD8C4B204EB}" type="datetimeFigureOut">
              <a:rPr lang="pt-BR" smtClean="0"/>
              <a:t>14/02/2024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4D56754-0038-4C46-884C-29132F6C1711}" type="slidenum">
              <a:rPr lang="pt-BR" smtClean="0"/>
              <a:t>‹nº›</a:t>
            </a:fld>
            <a:endParaRPr lang="pt-BR"/>
          </a:p>
        </p:txBody>
      </p:sp>
    </p:spTree>
    <p:extLst>
      <p:ext uri="{BB962C8B-B14F-4D97-AF65-F5344CB8AC3E}">
        <p14:creationId xmlns:p14="http://schemas.microsoft.com/office/powerpoint/2010/main" val="1212788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F56C2E29-701F-41AB-9831-FBD8C4B204EB}" type="datetimeFigureOut">
              <a:rPr lang="pt-BR" smtClean="0"/>
              <a:t>14/02/2024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4D56754-0038-4C46-884C-29132F6C1711}" type="slidenum">
              <a:rPr lang="pt-BR" smtClean="0"/>
              <a:t>‹nº›</a:t>
            </a:fld>
            <a:endParaRPr lang="pt-BR"/>
          </a:p>
        </p:txBody>
      </p:sp>
    </p:spTree>
    <p:extLst>
      <p:ext uri="{BB962C8B-B14F-4D97-AF65-F5344CB8AC3E}">
        <p14:creationId xmlns:p14="http://schemas.microsoft.com/office/powerpoint/2010/main" val="4044989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F56C2E29-701F-41AB-9831-FBD8C4B204EB}" type="datetimeFigureOut">
              <a:rPr lang="pt-BR" smtClean="0"/>
              <a:t>14/02/2024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4D56754-0038-4C46-884C-29132F6C1711}" type="slidenum">
              <a:rPr lang="pt-BR" smtClean="0"/>
              <a:t>‹nº›</a:t>
            </a:fld>
            <a:endParaRPr lang="pt-BR"/>
          </a:p>
        </p:txBody>
      </p:sp>
    </p:spTree>
    <p:extLst>
      <p:ext uri="{BB962C8B-B14F-4D97-AF65-F5344CB8AC3E}">
        <p14:creationId xmlns:p14="http://schemas.microsoft.com/office/powerpoint/2010/main" val="1490731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F56C2E29-701F-41AB-9831-FBD8C4B204EB}" type="datetimeFigureOut">
              <a:rPr lang="pt-BR" smtClean="0"/>
              <a:t>14/02/2024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4D56754-0038-4C46-884C-29132F6C1711}" type="slidenum">
              <a:rPr lang="pt-BR" smtClean="0"/>
              <a:t>‹nº›</a:t>
            </a:fld>
            <a:endParaRPr lang="pt-BR"/>
          </a:p>
        </p:txBody>
      </p:sp>
    </p:spTree>
    <p:extLst>
      <p:ext uri="{BB962C8B-B14F-4D97-AF65-F5344CB8AC3E}">
        <p14:creationId xmlns:p14="http://schemas.microsoft.com/office/powerpoint/2010/main" val="1250798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F56C2E29-701F-41AB-9831-FBD8C4B204EB}" type="datetimeFigureOut">
              <a:rPr lang="pt-BR" smtClean="0"/>
              <a:t>14/02/2024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C4D56754-0038-4C46-884C-29132F6C1711}" type="slidenum">
              <a:rPr lang="pt-BR" smtClean="0"/>
              <a:t>‹nº›</a:t>
            </a:fld>
            <a:endParaRPr lang="pt-BR"/>
          </a:p>
        </p:txBody>
      </p:sp>
    </p:spTree>
    <p:extLst>
      <p:ext uri="{BB962C8B-B14F-4D97-AF65-F5344CB8AC3E}">
        <p14:creationId xmlns:p14="http://schemas.microsoft.com/office/powerpoint/2010/main" val="423149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56C2E29-701F-41AB-9831-FBD8C4B204EB}" type="datetimeFigureOut">
              <a:rPr lang="pt-BR" smtClean="0"/>
              <a:t>14/02/2024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4D56754-0038-4C46-884C-29132F6C1711}" type="slidenum">
              <a:rPr lang="pt-BR" smtClean="0"/>
              <a:t>‹nº›</a:t>
            </a:fld>
            <a:endParaRPr lang="pt-BR"/>
          </a:p>
        </p:txBody>
      </p:sp>
    </p:spTree>
    <p:extLst>
      <p:ext uri="{BB962C8B-B14F-4D97-AF65-F5344CB8AC3E}">
        <p14:creationId xmlns:p14="http://schemas.microsoft.com/office/powerpoint/2010/main" val="11173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F56C2E29-701F-41AB-9831-FBD8C4B204EB}" type="datetimeFigureOut">
              <a:rPr lang="pt-BR" smtClean="0"/>
              <a:t>14/02/2024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4D56754-0038-4C46-884C-29132F6C1711}" type="slidenum">
              <a:rPr lang="pt-BR" smtClean="0"/>
              <a:t>‹nº›</a:t>
            </a:fld>
            <a:endParaRPr lang="pt-BR"/>
          </a:p>
        </p:txBody>
      </p:sp>
    </p:spTree>
    <p:extLst>
      <p:ext uri="{BB962C8B-B14F-4D97-AF65-F5344CB8AC3E}">
        <p14:creationId xmlns:p14="http://schemas.microsoft.com/office/powerpoint/2010/main" val="2262377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F56C2E29-701F-41AB-9831-FBD8C4B204EB}" type="datetimeFigureOut">
              <a:rPr lang="pt-BR" smtClean="0"/>
              <a:t>14/02/2024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4D56754-0038-4C46-884C-29132F6C1711}" type="slidenum">
              <a:rPr lang="pt-BR" smtClean="0"/>
              <a:t>‹nº›</a:t>
            </a:fld>
            <a:endParaRPr lang="pt-BR"/>
          </a:p>
        </p:txBody>
      </p:sp>
    </p:spTree>
    <p:extLst>
      <p:ext uri="{BB962C8B-B14F-4D97-AF65-F5344CB8AC3E}">
        <p14:creationId xmlns:p14="http://schemas.microsoft.com/office/powerpoint/2010/main" val="175592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C2E29-701F-41AB-9831-FBD8C4B204EB}" type="datetimeFigureOut">
              <a:rPr lang="pt-BR" smtClean="0"/>
              <a:t>14/02/2024</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56754-0038-4C46-884C-29132F6C1711}" type="slidenum">
              <a:rPr lang="pt-BR" smtClean="0"/>
              <a:t>‹nº›</a:t>
            </a:fld>
            <a:endParaRPr lang="pt-BR"/>
          </a:p>
        </p:txBody>
      </p:sp>
    </p:spTree>
    <p:extLst>
      <p:ext uri="{BB962C8B-B14F-4D97-AF65-F5344CB8AC3E}">
        <p14:creationId xmlns:p14="http://schemas.microsoft.com/office/powerpoint/2010/main" val="2622031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7.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9.pn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4.jp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7.emf"/><Relationship Id="rId5" Type="http://schemas.openxmlformats.org/officeDocument/2006/relationships/image" Target="../media/image26.png"/><Relationship Id="rId10" Type="http://schemas.openxmlformats.org/officeDocument/2006/relationships/image" Target="../media/image9.png"/><Relationship Id="rId4" Type="http://schemas.openxmlformats.org/officeDocument/2006/relationships/image" Target="../media/image25.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ço Reservado para Conteúdo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91" y="-18156"/>
            <a:ext cx="12224890" cy="6875807"/>
          </a:xfrm>
          <a:prstGeom prst="rect">
            <a:avLst/>
          </a:prstGeom>
        </p:spPr>
      </p:pic>
      <p:pic>
        <p:nvPicPr>
          <p:cNvPr id="13" name="Image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790" y="800498"/>
            <a:ext cx="1597349" cy="1120155"/>
          </a:xfrm>
          <a:prstGeom prst="rect">
            <a:avLst/>
          </a:prstGeom>
        </p:spPr>
      </p:pic>
      <p:pic>
        <p:nvPicPr>
          <p:cNvPr id="14" name="Image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063" y="5092114"/>
            <a:ext cx="2274802" cy="1062800"/>
          </a:xfrm>
          <a:prstGeom prst="rect">
            <a:avLst/>
          </a:prstGeom>
        </p:spPr>
      </p:pic>
      <p:sp>
        <p:nvSpPr>
          <p:cNvPr id="7" name="Retângulo 6"/>
          <p:cNvSpPr/>
          <p:nvPr/>
        </p:nvSpPr>
        <p:spPr>
          <a:xfrm>
            <a:off x="2321555" y="2884222"/>
            <a:ext cx="7515997" cy="1887696"/>
          </a:xfrm>
          <a:prstGeom prst="rect">
            <a:avLst/>
          </a:prstGeom>
          <a:effectLst>
            <a:outerShdw blurRad="50800" dist="38100" dir="2700000" algn="tl" rotWithShape="0">
              <a:prstClr val="black">
                <a:alpha val="40000"/>
              </a:prstClr>
            </a:outerShdw>
          </a:effectLst>
        </p:spPr>
        <p:txBody>
          <a:bodyPr wrap="square">
            <a:spAutoFit/>
          </a:bodyPr>
          <a:lstStyle/>
          <a:p>
            <a:pPr algn="ctr">
              <a:lnSpc>
                <a:spcPts val="7000"/>
              </a:lnSpc>
            </a:pPr>
            <a:r>
              <a:rPr lang="pt-BR" sz="6600" dirty="0">
                <a:solidFill>
                  <a:prstClr val="white"/>
                </a:solidFill>
              </a:rPr>
              <a:t> MESAS QUIRÚRGICA</a:t>
            </a:r>
          </a:p>
          <a:p>
            <a:pPr algn="ctr">
              <a:lnSpc>
                <a:spcPts val="7000"/>
              </a:lnSpc>
            </a:pPr>
            <a:r>
              <a:rPr lang="pt-BR" sz="6600" dirty="0">
                <a:solidFill>
                  <a:prstClr val="white"/>
                </a:solidFill>
              </a:rPr>
              <a:t>KRATUS</a:t>
            </a:r>
          </a:p>
        </p:txBody>
      </p:sp>
    </p:spTree>
    <p:extLst>
      <p:ext uri="{BB962C8B-B14F-4D97-AF65-F5344CB8AC3E}">
        <p14:creationId xmlns:p14="http://schemas.microsoft.com/office/powerpoint/2010/main" val="1431527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8099362" y="4418740"/>
            <a:ext cx="3598171" cy="1930400"/>
            <a:chOff x="911152" y="3852786"/>
            <a:chExt cx="3598171" cy="1930400"/>
          </a:xfrm>
        </p:grpSpPr>
        <p:pic>
          <p:nvPicPr>
            <p:cNvPr id="3" name="Imagem 2"/>
            <p:cNvPicPr>
              <a:picLocks noChangeAspect="1"/>
            </p:cNvPicPr>
            <p:nvPr/>
          </p:nvPicPr>
          <p:blipFill rotWithShape="1">
            <a:blip r:embed="rId3">
              <a:extLst>
                <a:ext uri="{28A0092B-C50C-407E-A947-70E740481C1C}">
                  <a14:useLocalDpi xmlns:a14="http://schemas.microsoft.com/office/drawing/2010/main" val="0"/>
                </a:ext>
              </a:extLst>
            </a:blip>
            <a:srcRect t="22177" b="24174"/>
            <a:stretch/>
          </p:blipFill>
          <p:spPr>
            <a:xfrm>
              <a:off x="911152" y="3852786"/>
              <a:ext cx="3598171" cy="1930400"/>
            </a:xfrm>
            <a:prstGeom prst="rect">
              <a:avLst/>
            </a:prstGeom>
          </p:spPr>
        </p:pic>
        <p:sp>
          <p:nvSpPr>
            <p:cNvPr id="4" name="CaixaDeTexto 3"/>
            <p:cNvSpPr txBox="1"/>
            <p:nvPr/>
          </p:nvSpPr>
          <p:spPr>
            <a:xfrm>
              <a:off x="1129087" y="4585548"/>
              <a:ext cx="3162300" cy="954107"/>
            </a:xfrm>
            <a:prstGeom prst="rect">
              <a:avLst/>
            </a:prstGeom>
            <a:solidFill>
              <a:schemeClr val="bg1"/>
            </a:solidFill>
          </p:spPr>
          <p:txBody>
            <a:bodyPr wrap="square" rtlCol="0">
              <a:spAutoFit/>
            </a:bodyPr>
            <a:lstStyle/>
            <a:p>
              <a:r>
                <a:rPr lang="pt-BR" sz="1400" b="1" dirty="0"/>
                <a:t>SN</a:t>
              </a:r>
              <a:r>
                <a:rPr lang="pt-BR" sz="1400" dirty="0"/>
                <a:t> MM014-000000 </a:t>
              </a:r>
              <a:r>
                <a:rPr lang="pt-BR" sz="1400" b="1" dirty="0"/>
                <a:t>FAB:</a:t>
              </a:r>
              <a:r>
                <a:rPr lang="pt-BR" sz="1400" dirty="0"/>
                <a:t> 12/2021</a:t>
              </a:r>
            </a:p>
            <a:p>
              <a:r>
                <a:rPr lang="pt-BR" sz="1400" dirty="0"/>
                <a:t>220</a:t>
              </a:r>
              <a:r>
                <a:rPr lang="pt-BR" sz="1400" b="1" dirty="0"/>
                <a:t>V~</a:t>
              </a:r>
              <a:r>
                <a:rPr lang="pt-BR" sz="1400" dirty="0"/>
                <a:t>   50/60</a:t>
              </a:r>
              <a:r>
                <a:rPr lang="pt-BR" sz="1400" b="1" dirty="0"/>
                <a:t>Hz</a:t>
              </a:r>
              <a:r>
                <a:rPr lang="pt-BR" sz="1400" dirty="0"/>
                <a:t>    </a:t>
              </a:r>
              <a:r>
                <a:rPr lang="pt-BR" sz="1400" b="1" dirty="0"/>
                <a:t>POT:</a:t>
              </a:r>
              <a:r>
                <a:rPr lang="pt-BR" sz="1400" dirty="0"/>
                <a:t> 840</a:t>
              </a:r>
              <a:r>
                <a:rPr lang="pt-BR" sz="1400" b="1" dirty="0"/>
                <a:t>VA</a:t>
              </a:r>
            </a:p>
            <a:p>
              <a:r>
                <a:rPr lang="pt-BR" sz="1400" b="1" dirty="0"/>
                <a:t>MOD.</a:t>
              </a:r>
              <a:r>
                <a:rPr lang="pt-BR" sz="1400" dirty="0"/>
                <a:t> KRATUS EH 460K</a:t>
              </a:r>
            </a:p>
            <a:p>
              <a:r>
                <a:rPr lang="pt-BR" sz="1400" b="1" dirty="0"/>
                <a:t>REG. ANVISA:</a:t>
              </a:r>
              <a:r>
                <a:rPr lang="pt-BR" sz="1400" dirty="0"/>
                <a:t> 000000000000</a:t>
              </a:r>
            </a:p>
          </p:txBody>
        </p:sp>
      </p:grpSp>
      <p:pic>
        <p:nvPicPr>
          <p:cNvPr id="6" name="Imagem 5">
            <a:extLst>
              <a:ext uri="{FF2B5EF4-FFF2-40B4-BE49-F238E27FC236}">
                <a16:creationId xmlns:a16="http://schemas.microsoft.com/office/drawing/2014/main" id="{BD4E21A0-0E29-17A3-5F77-82E303713FEC}"/>
              </a:ext>
            </a:extLst>
          </p:cNvPr>
          <p:cNvPicPr>
            <a:picLocks noChangeAspect="1"/>
          </p:cNvPicPr>
          <p:nvPr/>
        </p:nvPicPr>
        <p:blipFill rotWithShape="1">
          <a:blip r:embed="rId4"/>
          <a:srcRect l="3319" t="6156" r="12592" b="5880"/>
          <a:stretch/>
        </p:blipFill>
        <p:spPr>
          <a:xfrm>
            <a:off x="606547" y="2017578"/>
            <a:ext cx="6836863" cy="3741168"/>
          </a:xfrm>
          <a:prstGeom prst="rect">
            <a:avLst/>
          </a:prstGeom>
        </p:spPr>
      </p:pic>
      <p:cxnSp>
        <p:nvCxnSpPr>
          <p:cNvPr id="23" name="Conector de seta reta 22"/>
          <p:cNvCxnSpPr>
            <a:cxnSpLocks/>
          </p:cNvCxnSpPr>
          <p:nvPr/>
        </p:nvCxnSpPr>
        <p:spPr>
          <a:xfrm flipH="1" flipV="1">
            <a:off x="6897511" y="4075289"/>
            <a:ext cx="1320800" cy="832682"/>
          </a:xfrm>
          <a:prstGeom prst="straightConnector1">
            <a:avLst/>
          </a:prstGeom>
          <a:ln w="25400" cap="rnd">
            <a:solidFill>
              <a:srgbClr val="FF0000"/>
            </a:solidFill>
            <a:tailEnd type="diamond"/>
          </a:ln>
        </p:spPr>
        <p:style>
          <a:lnRef idx="1">
            <a:schemeClr val="accent1"/>
          </a:lnRef>
          <a:fillRef idx="0">
            <a:schemeClr val="accent1"/>
          </a:fillRef>
          <a:effectRef idx="0">
            <a:schemeClr val="accent1"/>
          </a:effectRef>
          <a:fontRef idx="minor">
            <a:schemeClr val="tx1"/>
          </a:fontRef>
        </p:style>
      </p:cxnSp>
      <p:sp>
        <p:nvSpPr>
          <p:cNvPr id="9"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S" sz="3200" dirty="0">
                <a:solidFill>
                  <a:srgbClr val="2B767D"/>
                </a:solidFill>
                <a:ea typeface="SimHei" panose="02010609060101010101" pitchFamily="49" charset="-122"/>
              </a:rPr>
              <a:t>LOCALIZACIÓN ETIQUETA Nº DE SERIE</a:t>
            </a:r>
            <a:endParaRPr lang="pt-BR" sz="3200" b="1" dirty="0">
              <a:solidFill>
                <a:srgbClr val="FF0000"/>
              </a:solidFill>
              <a:ea typeface="SimHei" panose="02010609060101010101" pitchFamily="49" charset="-122"/>
            </a:endParaRPr>
          </a:p>
        </p:txBody>
      </p:sp>
      <p:grpSp>
        <p:nvGrpSpPr>
          <p:cNvPr id="20" name="Grupo 19"/>
          <p:cNvGrpSpPr/>
          <p:nvPr/>
        </p:nvGrpSpPr>
        <p:grpSpPr>
          <a:xfrm>
            <a:off x="1" y="-34583"/>
            <a:ext cx="12192000" cy="1100339"/>
            <a:chOff x="1" y="-34583"/>
            <a:chExt cx="12192000" cy="1100339"/>
          </a:xfrm>
        </p:grpSpPr>
        <p:pic>
          <p:nvPicPr>
            <p:cNvPr id="21" name="Imagem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22" name="Imagem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24" name="Imagem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cxnSp>
        <p:nvCxnSpPr>
          <p:cNvPr id="12" name="Conector de seta reta 22">
            <a:extLst>
              <a:ext uri="{FF2B5EF4-FFF2-40B4-BE49-F238E27FC236}">
                <a16:creationId xmlns:a16="http://schemas.microsoft.com/office/drawing/2014/main" id="{F09C51A8-60FD-12DC-7B8F-76BF40E5A8B1}"/>
              </a:ext>
            </a:extLst>
          </p:cNvPr>
          <p:cNvCxnSpPr>
            <a:cxnSpLocks/>
          </p:cNvCxnSpPr>
          <p:nvPr/>
        </p:nvCxnSpPr>
        <p:spPr>
          <a:xfrm flipH="1" flipV="1">
            <a:off x="5384800" y="3814415"/>
            <a:ext cx="2833511" cy="1093556"/>
          </a:xfrm>
          <a:prstGeom prst="straightConnector1">
            <a:avLst/>
          </a:prstGeom>
          <a:ln w="25400" cap="rnd">
            <a:solidFill>
              <a:srgbClr val="FF0000"/>
            </a:solidFill>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420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610554" y="1754554"/>
            <a:ext cx="11093766" cy="942694"/>
          </a:xfrm>
          <a:prstGeom prst="rect">
            <a:avLst/>
          </a:prstGeom>
        </p:spPr>
        <p:txBody>
          <a:bodyPr wrap="square">
            <a:spAutoFit/>
          </a:bodyPr>
          <a:lstStyle/>
          <a:p>
            <a:pPr marL="285750" indent="-285750">
              <a:lnSpc>
                <a:spcPct val="107000"/>
              </a:lnSpc>
              <a:spcBef>
                <a:spcPts val="200"/>
              </a:spcBef>
              <a:buFontTx/>
              <a:buChar char="-"/>
            </a:pPr>
            <a:endParaRPr lang="pt-BR" dirty="0">
              <a:solidFill>
                <a:prstClr val="black">
                  <a:lumMod val="65000"/>
                  <a:lumOff val="35000"/>
                </a:prstClr>
              </a:solidFill>
              <a:latin typeface="Arial" panose="020B0604020202020204" pitchFamily="34" charset="0"/>
              <a:ea typeface="Times New Roman" panose="02020603050405020304" pitchFamily="18" charset="0"/>
            </a:endParaRPr>
          </a:p>
          <a:p>
            <a:endParaRPr lang="pt-BR" b="1" dirty="0">
              <a:solidFill>
                <a:prstClr val="black"/>
              </a:solidFill>
            </a:endParaRPr>
          </a:p>
          <a:p>
            <a:endParaRPr lang="pt-BR" b="1" dirty="0">
              <a:solidFill>
                <a:prstClr val="black"/>
              </a:solidFill>
            </a:endParaRPr>
          </a:p>
        </p:txBody>
      </p:sp>
      <p:pic>
        <p:nvPicPr>
          <p:cNvPr id="2" name="Imagem 1"/>
          <p:cNvPicPr>
            <a:picLocks noChangeAspect="1"/>
          </p:cNvPicPr>
          <p:nvPr/>
        </p:nvPicPr>
        <p:blipFill rotWithShape="1">
          <a:blip r:embed="rId3">
            <a:extLst>
              <a:ext uri="{28A0092B-C50C-407E-A947-70E740481C1C}">
                <a14:useLocalDpi xmlns:a14="http://schemas.microsoft.com/office/drawing/2010/main" val="0"/>
              </a:ext>
            </a:extLst>
          </a:blip>
          <a:srcRect t="16770"/>
          <a:stretch/>
        </p:blipFill>
        <p:spPr>
          <a:xfrm>
            <a:off x="2696653" y="1241014"/>
            <a:ext cx="7526474" cy="5265833"/>
          </a:xfrm>
          <a:prstGeom prst="rect">
            <a:avLst/>
          </a:prstGeom>
        </p:spPr>
      </p:pic>
      <p:sp>
        <p:nvSpPr>
          <p:cNvPr id="8"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BR" sz="3200" dirty="0">
                <a:solidFill>
                  <a:srgbClr val="2B767D"/>
                </a:solidFill>
                <a:ea typeface="SimHei" panose="02010609060101010101" pitchFamily="49" charset="-122"/>
              </a:rPr>
              <a:t>MONTAJE</a:t>
            </a:r>
          </a:p>
        </p:txBody>
      </p:sp>
      <p:sp>
        <p:nvSpPr>
          <p:cNvPr id="11" name="Retângulo 10"/>
          <p:cNvSpPr/>
          <p:nvPr/>
        </p:nvSpPr>
        <p:spPr>
          <a:xfrm>
            <a:off x="542365" y="1944318"/>
            <a:ext cx="4995095" cy="461665"/>
          </a:xfrm>
          <a:prstGeom prst="rect">
            <a:avLst/>
          </a:prstGeom>
        </p:spPr>
        <p:txBody>
          <a:bodyPr wrap="square">
            <a:spAutoFit/>
          </a:bodyPr>
          <a:lstStyle/>
          <a:p>
            <a:pPr eaLnBrk="0" fontAlgn="base" hangingPunct="0">
              <a:spcBef>
                <a:spcPct val="0"/>
              </a:spcBef>
              <a:spcAft>
                <a:spcPct val="0"/>
              </a:spcAft>
            </a:pPr>
            <a:r>
              <a:rPr lang="pt-BR" altLang="pt-BR" sz="2400" dirty="0">
                <a:solidFill>
                  <a:srgbClr val="2B767D"/>
                </a:solidFill>
                <a:ea typeface="Calibri" panose="020F0502020204030204" pitchFamily="34" charset="0"/>
                <a:cs typeface="Arial" panose="020B0604020202020204" pitchFamily="34" charset="0"/>
              </a:rPr>
              <a:t>COMPONENTES</a:t>
            </a:r>
          </a:p>
        </p:txBody>
      </p:sp>
      <p:grpSp>
        <p:nvGrpSpPr>
          <p:cNvPr id="12" name="Grupo 11"/>
          <p:cNvGrpSpPr/>
          <p:nvPr/>
        </p:nvGrpSpPr>
        <p:grpSpPr>
          <a:xfrm>
            <a:off x="1" y="-34583"/>
            <a:ext cx="12192000" cy="1100339"/>
            <a:chOff x="1" y="-34583"/>
            <a:chExt cx="12192000" cy="1100339"/>
          </a:xfrm>
        </p:grpSpPr>
        <p:pic>
          <p:nvPicPr>
            <p:cNvPr id="13" name="Image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14" name="Image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15" name="Imagem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Tree>
    <p:extLst>
      <p:ext uri="{BB962C8B-B14F-4D97-AF65-F5344CB8AC3E}">
        <p14:creationId xmlns:p14="http://schemas.microsoft.com/office/powerpoint/2010/main" val="3377408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610554" y="1754554"/>
            <a:ext cx="11093766" cy="942694"/>
          </a:xfrm>
          <a:prstGeom prst="rect">
            <a:avLst/>
          </a:prstGeom>
        </p:spPr>
        <p:txBody>
          <a:bodyPr wrap="square">
            <a:spAutoFit/>
          </a:bodyPr>
          <a:lstStyle/>
          <a:p>
            <a:pPr marL="285750" indent="-285750">
              <a:lnSpc>
                <a:spcPct val="107000"/>
              </a:lnSpc>
              <a:spcBef>
                <a:spcPts val="200"/>
              </a:spcBef>
              <a:buFontTx/>
              <a:buChar char="-"/>
            </a:pPr>
            <a:endParaRPr lang="pt-BR" dirty="0">
              <a:solidFill>
                <a:prstClr val="black">
                  <a:lumMod val="65000"/>
                  <a:lumOff val="35000"/>
                </a:prstClr>
              </a:solidFill>
              <a:latin typeface="Arial" panose="020B0604020202020204" pitchFamily="34" charset="0"/>
              <a:ea typeface="Times New Roman" panose="02020603050405020304" pitchFamily="18" charset="0"/>
            </a:endParaRPr>
          </a:p>
          <a:p>
            <a:endParaRPr lang="pt-BR" b="1" dirty="0">
              <a:solidFill>
                <a:prstClr val="black"/>
              </a:solidFill>
            </a:endParaRPr>
          </a:p>
          <a:p>
            <a:endParaRPr lang="pt-BR" b="1" dirty="0">
              <a:solidFill>
                <a:prstClr val="black"/>
              </a:solidFill>
            </a:endParaRPr>
          </a:p>
        </p:txBody>
      </p:sp>
      <p:pic>
        <p:nvPicPr>
          <p:cNvPr id="2" name="Image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3665" y="1926369"/>
            <a:ext cx="3041910" cy="1920244"/>
          </a:xfrm>
          <a:prstGeom prst="rect">
            <a:avLst/>
          </a:prstGeom>
        </p:spPr>
      </p:pic>
      <p:pic>
        <p:nvPicPr>
          <p:cNvPr id="23" name="Imagem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427" y="3454400"/>
            <a:ext cx="3614599" cy="3038483"/>
          </a:xfrm>
          <a:prstGeom prst="rect">
            <a:avLst/>
          </a:prstGeom>
        </p:spPr>
      </p:pic>
      <p:sp>
        <p:nvSpPr>
          <p:cNvPr id="3" name="Seta para baixo 2"/>
          <p:cNvSpPr/>
          <p:nvPr/>
        </p:nvSpPr>
        <p:spPr>
          <a:xfrm flipV="1">
            <a:off x="7587353" y="2967918"/>
            <a:ext cx="179879" cy="4620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pic>
        <p:nvPicPr>
          <p:cNvPr id="4" name="Imagem 3"/>
          <p:cNvPicPr>
            <a:picLocks noChangeAspect="1"/>
          </p:cNvPicPr>
          <p:nvPr/>
        </p:nvPicPr>
        <p:blipFill>
          <a:blip r:embed="rId5"/>
          <a:stretch>
            <a:fillRect/>
          </a:stretch>
        </p:blipFill>
        <p:spPr>
          <a:xfrm flipV="1">
            <a:off x="10174505" y="3267467"/>
            <a:ext cx="213378" cy="481626"/>
          </a:xfrm>
          <a:prstGeom prst="rect">
            <a:avLst/>
          </a:prstGeom>
        </p:spPr>
      </p:pic>
      <p:sp>
        <p:nvSpPr>
          <p:cNvPr id="12" name="Espaço Reservado para Conteúdo 2"/>
          <p:cNvSpPr txBox="1">
            <a:spLocks/>
          </p:cNvSpPr>
          <p:nvPr/>
        </p:nvSpPr>
        <p:spPr>
          <a:xfrm>
            <a:off x="542366" y="1194084"/>
            <a:ext cx="8268259"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S" sz="3200" dirty="0">
                <a:solidFill>
                  <a:srgbClr val="2B767D"/>
                </a:solidFill>
                <a:ea typeface="SimHei" panose="02010609060101010101" pitchFamily="49" charset="-122"/>
              </a:rPr>
              <a:t>FIJACIÓN Y REMOCIÓN DE LOS TABLEROS</a:t>
            </a:r>
            <a:endParaRPr lang="pt-BR" sz="3200" dirty="0">
              <a:solidFill>
                <a:srgbClr val="2B767D"/>
              </a:solidFill>
              <a:ea typeface="SimHei" panose="02010609060101010101" pitchFamily="49" charset="-122"/>
            </a:endParaRPr>
          </a:p>
        </p:txBody>
      </p:sp>
      <p:sp>
        <p:nvSpPr>
          <p:cNvPr id="13" name="CaixaDeTexto 12"/>
          <p:cNvSpPr txBox="1"/>
          <p:nvPr/>
        </p:nvSpPr>
        <p:spPr>
          <a:xfrm>
            <a:off x="446713" y="1675691"/>
            <a:ext cx="6149380" cy="1754326"/>
          </a:xfrm>
          <a:prstGeom prst="rect">
            <a:avLst/>
          </a:prstGeom>
          <a:noFill/>
        </p:spPr>
        <p:txBody>
          <a:bodyPr wrap="square" rtlCol="0">
            <a:spAutoFit/>
          </a:bodyPr>
          <a:lstStyle/>
          <a:p>
            <a:pPr algn="just"/>
            <a:endParaRPr lang="es-ES" dirty="0">
              <a:solidFill>
                <a:srgbClr val="E7E6E6">
                  <a:lumMod val="50000"/>
                </a:srgbClr>
              </a:solidFill>
            </a:endParaRPr>
          </a:p>
          <a:p>
            <a:pPr algn="just"/>
            <a:r>
              <a:rPr lang="es-ES" dirty="0">
                <a:solidFill>
                  <a:srgbClr val="E7E6E6">
                    <a:lumMod val="50000"/>
                  </a:srgbClr>
                </a:solidFill>
              </a:rPr>
              <a:t>Los tableros de la mesa (elementos 01, 02 y 03) se fijan al marco mediante pasadores.</a:t>
            </a:r>
          </a:p>
          <a:p>
            <a:pPr algn="just"/>
            <a:r>
              <a:rPr lang="es-ES" dirty="0">
                <a:solidFill>
                  <a:srgbClr val="E7E6E6">
                    <a:lumMod val="50000"/>
                  </a:srgbClr>
                </a:solidFill>
              </a:rPr>
              <a:t>El sistema de sujetar no dispone de VELCRO, lo que puede ser un foco de acumulación de bacterias y dificultar la limpieza y asepsia.</a:t>
            </a:r>
          </a:p>
        </p:txBody>
      </p:sp>
      <p:sp>
        <p:nvSpPr>
          <p:cNvPr id="14" name="CaixaDeTexto 13"/>
          <p:cNvSpPr txBox="1"/>
          <p:nvPr/>
        </p:nvSpPr>
        <p:spPr>
          <a:xfrm>
            <a:off x="6804005" y="4558303"/>
            <a:ext cx="4321229" cy="1200329"/>
          </a:xfrm>
          <a:prstGeom prst="rect">
            <a:avLst/>
          </a:prstGeom>
          <a:noFill/>
        </p:spPr>
        <p:txBody>
          <a:bodyPr wrap="square" rtlCol="0">
            <a:spAutoFit/>
          </a:bodyPr>
          <a:lstStyle/>
          <a:p>
            <a:pPr algn="just"/>
            <a:r>
              <a:rPr lang="es-ES" dirty="0">
                <a:solidFill>
                  <a:srgbClr val="E7E6E6">
                    <a:lumMod val="50000"/>
                  </a:srgbClr>
                </a:solidFill>
              </a:rPr>
              <a:t>Para facilitar la colocación de la tapa, acerca los dedos al agujero, de esta forma podrá guiar los pasadores con mayor precisión y obtener el ajuste correcto.</a:t>
            </a:r>
          </a:p>
        </p:txBody>
      </p:sp>
      <p:grpSp>
        <p:nvGrpSpPr>
          <p:cNvPr id="15" name="Grupo 14"/>
          <p:cNvGrpSpPr/>
          <p:nvPr/>
        </p:nvGrpSpPr>
        <p:grpSpPr>
          <a:xfrm>
            <a:off x="1" y="-34583"/>
            <a:ext cx="12192000" cy="1100339"/>
            <a:chOff x="1" y="-34583"/>
            <a:chExt cx="12192000" cy="1100339"/>
          </a:xfrm>
        </p:grpSpPr>
        <p:pic>
          <p:nvPicPr>
            <p:cNvPr id="16" name="Imagem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17" name="Imagem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18" name="Imagem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Tree>
    <p:extLst>
      <p:ext uri="{BB962C8B-B14F-4D97-AF65-F5344CB8AC3E}">
        <p14:creationId xmlns:p14="http://schemas.microsoft.com/office/powerpoint/2010/main" val="2707056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801" y="4674123"/>
            <a:ext cx="10058400" cy="1022693"/>
          </a:xfrm>
          <a:prstGeom prst="rect">
            <a:avLst/>
          </a:prstGeom>
        </p:spPr>
      </p:pic>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801" y="2848558"/>
            <a:ext cx="10058400" cy="1022693"/>
          </a:xfrm>
          <a:prstGeom prst="rect">
            <a:avLst/>
          </a:prstGeom>
        </p:spPr>
      </p:pic>
      <p:sp>
        <p:nvSpPr>
          <p:cNvPr id="3" name="Retângulo 2"/>
          <p:cNvSpPr/>
          <p:nvPr/>
        </p:nvSpPr>
        <p:spPr>
          <a:xfrm>
            <a:off x="975461" y="2273316"/>
            <a:ext cx="1468192" cy="412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solidFill>
                  <a:srgbClr val="E7E6E6">
                    <a:lumMod val="50000"/>
                  </a:srgbClr>
                </a:solidFill>
                <a:cs typeface="Arial" panose="020B0604020202020204" pitchFamily="34" charset="0"/>
              </a:rPr>
              <a:t>Trendelemburg</a:t>
            </a:r>
          </a:p>
        </p:txBody>
      </p:sp>
      <p:sp>
        <p:nvSpPr>
          <p:cNvPr id="14" name="Retângulo 13"/>
          <p:cNvSpPr/>
          <p:nvPr/>
        </p:nvSpPr>
        <p:spPr>
          <a:xfrm>
            <a:off x="5256345" y="2292805"/>
            <a:ext cx="1455313" cy="437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solidFill>
                  <a:srgbClr val="E7E6E6">
                    <a:lumMod val="50000"/>
                  </a:srgbClr>
                </a:solidFill>
                <a:cs typeface="Arial" panose="020B0604020202020204" pitchFamily="34" charset="0"/>
              </a:rPr>
              <a:t>Lateral </a:t>
            </a:r>
            <a:r>
              <a:rPr lang="pt-BR" sz="1200" dirty="0" err="1">
                <a:solidFill>
                  <a:srgbClr val="E7E6E6">
                    <a:lumMod val="50000"/>
                  </a:srgbClr>
                </a:solidFill>
                <a:cs typeface="Arial" panose="020B0604020202020204" pitchFamily="34" charset="0"/>
              </a:rPr>
              <a:t>Izquierda</a:t>
            </a:r>
            <a:endParaRPr lang="pt-BR" sz="1200" dirty="0">
              <a:solidFill>
                <a:srgbClr val="E7E6E6">
                  <a:lumMod val="50000"/>
                </a:srgbClr>
              </a:solidFill>
              <a:cs typeface="Arial" panose="020B0604020202020204" pitchFamily="34" charset="0"/>
            </a:endParaRPr>
          </a:p>
        </p:txBody>
      </p:sp>
      <p:sp>
        <p:nvSpPr>
          <p:cNvPr id="15" name="Retângulo 14"/>
          <p:cNvSpPr/>
          <p:nvPr/>
        </p:nvSpPr>
        <p:spPr>
          <a:xfrm>
            <a:off x="7349921" y="2276036"/>
            <a:ext cx="1455313" cy="437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solidFill>
                  <a:srgbClr val="E7E6E6">
                    <a:lumMod val="50000"/>
                  </a:srgbClr>
                </a:solidFill>
                <a:cs typeface="Arial" panose="020B0604020202020204" pitchFamily="34" charset="0"/>
              </a:rPr>
              <a:t>Espalda </a:t>
            </a:r>
            <a:r>
              <a:rPr lang="pt-BR" sz="1200" dirty="0" err="1">
                <a:solidFill>
                  <a:srgbClr val="E7E6E6">
                    <a:lumMod val="50000"/>
                  </a:srgbClr>
                </a:solidFill>
                <a:cs typeface="Arial" panose="020B0604020202020204" pitchFamily="34" charset="0"/>
              </a:rPr>
              <a:t>Sube</a:t>
            </a:r>
            <a:endParaRPr lang="pt-BR" sz="1200" dirty="0">
              <a:solidFill>
                <a:srgbClr val="E7E6E6">
                  <a:lumMod val="50000"/>
                </a:srgbClr>
              </a:solidFill>
              <a:cs typeface="Arial" panose="020B0604020202020204" pitchFamily="34" charset="0"/>
            </a:endParaRPr>
          </a:p>
        </p:txBody>
      </p:sp>
      <p:sp>
        <p:nvSpPr>
          <p:cNvPr id="16" name="Retângulo 15"/>
          <p:cNvSpPr/>
          <p:nvPr/>
        </p:nvSpPr>
        <p:spPr>
          <a:xfrm>
            <a:off x="9495037" y="2276036"/>
            <a:ext cx="1455313" cy="437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err="1">
                <a:solidFill>
                  <a:srgbClr val="E7E6E6">
                    <a:lumMod val="50000"/>
                  </a:srgbClr>
                </a:solidFill>
                <a:cs typeface="Arial" panose="020B0604020202020204" pitchFamily="34" charset="0"/>
              </a:rPr>
              <a:t>Sube</a:t>
            </a:r>
            <a:endParaRPr lang="pt-BR" sz="1200" dirty="0">
              <a:solidFill>
                <a:srgbClr val="E7E6E6">
                  <a:lumMod val="50000"/>
                </a:srgbClr>
              </a:solidFill>
              <a:cs typeface="Arial" panose="020B0604020202020204" pitchFamily="34" charset="0"/>
            </a:endParaRPr>
          </a:p>
        </p:txBody>
      </p:sp>
      <p:sp>
        <p:nvSpPr>
          <p:cNvPr id="17" name="Retângulo 16"/>
          <p:cNvSpPr/>
          <p:nvPr/>
        </p:nvSpPr>
        <p:spPr>
          <a:xfrm>
            <a:off x="991650" y="4029640"/>
            <a:ext cx="1455313" cy="437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err="1">
                <a:solidFill>
                  <a:srgbClr val="E7E6E6">
                    <a:lumMod val="50000"/>
                  </a:srgbClr>
                </a:solidFill>
                <a:cs typeface="Arial" panose="020B0604020202020204" pitchFamily="34" charset="0"/>
              </a:rPr>
              <a:t>Trendelemburg</a:t>
            </a:r>
            <a:r>
              <a:rPr lang="pt-BR" sz="1200" dirty="0">
                <a:solidFill>
                  <a:srgbClr val="E7E6E6">
                    <a:lumMod val="50000"/>
                  </a:srgbClr>
                </a:solidFill>
                <a:cs typeface="Arial" panose="020B0604020202020204" pitchFamily="34" charset="0"/>
              </a:rPr>
              <a:t> Invertido</a:t>
            </a:r>
          </a:p>
        </p:txBody>
      </p:sp>
      <p:sp>
        <p:nvSpPr>
          <p:cNvPr id="18" name="Retângulo 17"/>
          <p:cNvSpPr/>
          <p:nvPr/>
        </p:nvSpPr>
        <p:spPr>
          <a:xfrm>
            <a:off x="3127217" y="2281238"/>
            <a:ext cx="1455313" cy="437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err="1">
                <a:solidFill>
                  <a:srgbClr val="E7E6E6">
                    <a:lumMod val="50000"/>
                  </a:srgbClr>
                </a:solidFill>
                <a:cs typeface="Arial" panose="020B0604020202020204" pitchFamily="34" charset="0"/>
              </a:rPr>
              <a:t>Pierna</a:t>
            </a:r>
            <a:r>
              <a:rPr lang="pt-BR" sz="1200" dirty="0">
                <a:solidFill>
                  <a:srgbClr val="E7E6E6">
                    <a:lumMod val="50000"/>
                  </a:srgbClr>
                </a:solidFill>
                <a:cs typeface="Arial" panose="020B0604020202020204" pitchFamily="34" charset="0"/>
              </a:rPr>
              <a:t> </a:t>
            </a:r>
            <a:r>
              <a:rPr lang="pt-BR" sz="1200" dirty="0" err="1">
                <a:solidFill>
                  <a:srgbClr val="E7E6E6">
                    <a:lumMod val="50000"/>
                  </a:srgbClr>
                </a:solidFill>
                <a:cs typeface="Arial" panose="020B0604020202020204" pitchFamily="34" charset="0"/>
              </a:rPr>
              <a:t>Sube</a:t>
            </a:r>
            <a:endParaRPr lang="pt-BR" sz="1200" dirty="0">
              <a:solidFill>
                <a:srgbClr val="E7E6E6">
                  <a:lumMod val="50000"/>
                </a:srgbClr>
              </a:solidFill>
              <a:cs typeface="Arial" panose="020B0604020202020204" pitchFamily="34" charset="0"/>
            </a:endParaRPr>
          </a:p>
        </p:txBody>
      </p:sp>
      <p:sp>
        <p:nvSpPr>
          <p:cNvPr id="19" name="Retângulo 18"/>
          <p:cNvSpPr/>
          <p:nvPr/>
        </p:nvSpPr>
        <p:spPr>
          <a:xfrm>
            <a:off x="7349922" y="4072642"/>
            <a:ext cx="1455313" cy="437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solidFill>
                  <a:srgbClr val="E7E6E6">
                    <a:lumMod val="50000"/>
                  </a:srgbClr>
                </a:solidFill>
                <a:cs typeface="Arial" panose="020B0604020202020204" pitchFamily="34" charset="0"/>
              </a:rPr>
              <a:t>Espalda Baja</a:t>
            </a:r>
          </a:p>
        </p:txBody>
      </p:sp>
      <p:sp>
        <p:nvSpPr>
          <p:cNvPr id="20" name="Retângulo 19"/>
          <p:cNvSpPr/>
          <p:nvPr/>
        </p:nvSpPr>
        <p:spPr>
          <a:xfrm>
            <a:off x="3136742" y="4050508"/>
            <a:ext cx="1455313" cy="437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err="1">
                <a:solidFill>
                  <a:srgbClr val="E7E6E6">
                    <a:lumMod val="50000"/>
                  </a:srgbClr>
                </a:solidFill>
                <a:cs typeface="Arial" panose="020B0604020202020204" pitchFamily="34" charset="0"/>
              </a:rPr>
              <a:t>Pierna</a:t>
            </a:r>
            <a:r>
              <a:rPr lang="pt-BR" sz="1200" dirty="0">
                <a:solidFill>
                  <a:srgbClr val="E7E6E6">
                    <a:lumMod val="50000"/>
                  </a:srgbClr>
                </a:solidFill>
                <a:cs typeface="Arial" panose="020B0604020202020204" pitchFamily="34" charset="0"/>
              </a:rPr>
              <a:t>  Baja</a:t>
            </a:r>
          </a:p>
        </p:txBody>
      </p:sp>
      <p:sp>
        <p:nvSpPr>
          <p:cNvPr id="21" name="Retângulo 20"/>
          <p:cNvSpPr/>
          <p:nvPr/>
        </p:nvSpPr>
        <p:spPr>
          <a:xfrm>
            <a:off x="9495037" y="4102137"/>
            <a:ext cx="1455313" cy="437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solidFill>
                  <a:srgbClr val="E7E6E6">
                    <a:lumMod val="50000"/>
                  </a:srgbClr>
                </a:solidFill>
                <a:cs typeface="Arial" panose="020B0604020202020204" pitchFamily="34" charset="0"/>
              </a:rPr>
              <a:t>Baja</a:t>
            </a:r>
          </a:p>
        </p:txBody>
      </p:sp>
      <p:sp>
        <p:nvSpPr>
          <p:cNvPr id="22" name="Retângulo 21"/>
          <p:cNvSpPr/>
          <p:nvPr/>
        </p:nvSpPr>
        <p:spPr>
          <a:xfrm>
            <a:off x="5204830" y="4077852"/>
            <a:ext cx="1455313" cy="437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solidFill>
                  <a:srgbClr val="E7E6E6">
                    <a:lumMod val="50000"/>
                  </a:srgbClr>
                </a:solidFill>
                <a:cs typeface="Arial" panose="020B0604020202020204" pitchFamily="34" charset="0"/>
              </a:rPr>
              <a:t>Lateral </a:t>
            </a:r>
            <a:r>
              <a:rPr lang="pt-BR" sz="1200" dirty="0" err="1">
                <a:solidFill>
                  <a:srgbClr val="E7E6E6">
                    <a:lumMod val="50000"/>
                  </a:srgbClr>
                </a:solidFill>
                <a:cs typeface="Arial" panose="020B0604020202020204" pitchFamily="34" charset="0"/>
              </a:rPr>
              <a:t>Derecho</a:t>
            </a:r>
            <a:endParaRPr lang="pt-BR" sz="1200" dirty="0">
              <a:solidFill>
                <a:srgbClr val="E7E6E6">
                  <a:lumMod val="50000"/>
                </a:srgbClr>
              </a:solidFill>
              <a:cs typeface="Arial" panose="020B0604020202020204" pitchFamily="34" charset="0"/>
            </a:endParaRPr>
          </a:p>
        </p:txBody>
      </p:sp>
      <p:sp>
        <p:nvSpPr>
          <p:cNvPr id="24"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BR" sz="3200" dirty="0">
                <a:solidFill>
                  <a:srgbClr val="2B767D"/>
                </a:solidFill>
                <a:ea typeface="SimHei" panose="02010609060101010101" pitchFamily="49" charset="-122"/>
              </a:rPr>
              <a:t>MOVIMIENTOS MOTORIZADOS</a:t>
            </a:r>
          </a:p>
        </p:txBody>
      </p:sp>
      <p:grpSp>
        <p:nvGrpSpPr>
          <p:cNvPr id="25" name="Grupo 24"/>
          <p:cNvGrpSpPr/>
          <p:nvPr/>
        </p:nvGrpSpPr>
        <p:grpSpPr>
          <a:xfrm>
            <a:off x="1" y="-34583"/>
            <a:ext cx="12192000" cy="1100339"/>
            <a:chOff x="1" y="-34583"/>
            <a:chExt cx="12192000" cy="1100339"/>
          </a:xfrm>
        </p:grpSpPr>
        <p:pic>
          <p:nvPicPr>
            <p:cNvPr id="26" name="Imagem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27" name="Imagem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28" name="Imagem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Tree>
    <p:extLst>
      <p:ext uri="{BB962C8B-B14F-4D97-AF65-F5344CB8AC3E}">
        <p14:creationId xmlns:p14="http://schemas.microsoft.com/office/powerpoint/2010/main" val="1395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BR" sz="3200" dirty="0">
                <a:solidFill>
                  <a:srgbClr val="2B767D"/>
                </a:solidFill>
                <a:ea typeface="SimHei" panose="02010609060101010101" pitchFamily="49" charset="-122"/>
              </a:rPr>
              <a:t>CONTROLES </a:t>
            </a:r>
          </a:p>
          <a:p>
            <a:pPr marL="0" indent="0" algn="just">
              <a:buFont typeface="Arial" panose="020B0604020202020204" pitchFamily="34" charset="0"/>
              <a:buNone/>
            </a:pPr>
            <a:endParaRPr lang="pt-BR" sz="3200" dirty="0">
              <a:solidFill>
                <a:srgbClr val="2B767D"/>
              </a:solidFill>
              <a:ea typeface="SimHei" panose="02010609060101010101" pitchFamily="49" charset="-122"/>
            </a:endParaRPr>
          </a:p>
          <a:p>
            <a:pPr marL="0" indent="0" algn="just">
              <a:buFont typeface="Arial" panose="020B0604020202020204" pitchFamily="34" charset="0"/>
              <a:buNone/>
            </a:pPr>
            <a:endParaRPr lang="pt-BR" sz="3200" dirty="0">
              <a:solidFill>
                <a:srgbClr val="2B767D"/>
              </a:solidFill>
              <a:ea typeface="SimHei" panose="02010609060101010101" pitchFamily="49" charset="-122"/>
            </a:endParaRPr>
          </a:p>
        </p:txBody>
      </p:sp>
      <p:grpSp>
        <p:nvGrpSpPr>
          <p:cNvPr id="9" name="Grupo 8"/>
          <p:cNvGrpSpPr/>
          <p:nvPr/>
        </p:nvGrpSpPr>
        <p:grpSpPr>
          <a:xfrm>
            <a:off x="1" y="-34583"/>
            <a:ext cx="12192000" cy="1100339"/>
            <a:chOff x="1" y="-34583"/>
            <a:chExt cx="12192000" cy="1100339"/>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12" name="Image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13" name="Image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pic>
        <p:nvPicPr>
          <p:cNvPr id="2" name="Imagem 1"/>
          <p:cNvPicPr>
            <a:picLocks noChangeAspect="1"/>
          </p:cNvPicPr>
          <p:nvPr/>
        </p:nvPicPr>
        <p:blipFill rotWithShape="1">
          <a:blip r:embed="rId5" cstate="print">
            <a:extLst>
              <a:ext uri="{28A0092B-C50C-407E-A947-70E740481C1C}">
                <a14:useLocalDpi xmlns:a14="http://schemas.microsoft.com/office/drawing/2010/main" val="0"/>
              </a:ext>
            </a:extLst>
          </a:blip>
          <a:srcRect l="26207" t="19862" r="51205" b="55917"/>
          <a:stretch/>
        </p:blipFill>
        <p:spPr>
          <a:xfrm>
            <a:off x="2587826" y="1885032"/>
            <a:ext cx="7016349" cy="4608000"/>
          </a:xfrm>
          <a:prstGeom prst="rect">
            <a:avLst/>
          </a:prstGeom>
        </p:spPr>
      </p:pic>
    </p:spTree>
    <p:extLst>
      <p:ext uri="{BB962C8B-B14F-4D97-AF65-F5344CB8AC3E}">
        <p14:creationId xmlns:p14="http://schemas.microsoft.com/office/powerpoint/2010/main" val="353118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BR" sz="3200" dirty="0">
                <a:solidFill>
                  <a:srgbClr val="2B767D"/>
                </a:solidFill>
                <a:ea typeface="SimHei" panose="02010609060101010101" pitchFamily="49" charset="-122"/>
              </a:rPr>
              <a:t>BLOQUEO DEL TECLADO </a:t>
            </a:r>
          </a:p>
          <a:p>
            <a:pPr marL="0" indent="0" algn="just">
              <a:buFont typeface="Arial" panose="020B0604020202020204" pitchFamily="34" charset="0"/>
              <a:buNone/>
            </a:pPr>
            <a:endParaRPr lang="pt-BR" sz="3200" dirty="0">
              <a:solidFill>
                <a:srgbClr val="2B767D"/>
              </a:solidFill>
              <a:ea typeface="SimHei" panose="02010609060101010101" pitchFamily="49" charset="-122"/>
            </a:endParaRPr>
          </a:p>
          <a:p>
            <a:pPr marL="0" indent="0" algn="just">
              <a:buFont typeface="Arial" panose="020B0604020202020204" pitchFamily="34" charset="0"/>
              <a:buNone/>
            </a:pPr>
            <a:endParaRPr lang="pt-BR" sz="3200" dirty="0">
              <a:solidFill>
                <a:srgbClr val="2B767D"/>
              </a:solidFill>
              <a:ea typeface="SimHei" panose="02010609060101010101" pitchFamily="49" charset="-122"/>
            </a:endParaRPr>
          </a:p>
        </p:txBody>
      </p:sp>
      <p:grpSp>
        <p:nvGrpSpPr>
          <p:cNvPr id="9" name="Grupo 8"/>
          <p:cNvGrpSpPr/>
          <p:nvPr/>
        </p:nvGrpSpPr>
        <p:grpSpPr>
          <a:xfrm>
            <a:off x="1" y="-34583"/>
            <a:ext cx="12192000" cy="1100339"/>
            <a:chOff x="1" y="-34583"/>
            <a:chExt cx="12192000" cy="1100339"/>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12" name="Image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13" name="Image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pic>
        <p:nvPicPr>
          <p:cNvPr id="4" name="Imagem 3">
            <a:extLst>
              <a:ext uri="{FF2B5EF4-FFF2-40B4-BE49-F238E27FC236}">
                <a16:creationId xmlns:a16="http://schemas.microsoft.com/office/drawing/2014/main" id="{50D4C537-A709-C297-330F-344CCE0DF2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46133" y="1475394"/>
            <a:ext cx="6603501" cy="5034352"/>
          </a:xfrm>
          <a:prstGeom prst="rect">
            <a:avLst/>
          </a:prstGeom>
        </p:spPr>
      </p:pic>
      <p:sp>
        <p:nvSpPr>
          <p:cNvPr id="5" name="CaixaDeTexto 4">
            <a:extLst>
              <a:ext uri="{FF2B5EF4-FFF2-40B4-BE49-F238E27FC236}">
                <a16:creationId xmlns:a16="http://schemas.microsoft.com/office/drawing/2014/main" id="{4DCF5A04-BE55-94FB-41C5-C5A96165D42C}"/>
              </a:ext>
            </a:extLst>
          </p:cNvPr>
          <p:cNvSpPr txBox="1"/>
          <p:nvPr/>
        </p:nvSpPr>
        <p:spPr>
          <a:xfrm>
            <a:off x="509455" y="2481030"/>
            <a:ext cx="3915789" cy="1477328"/>
          </a:xfrm>
          <a:prstGeom prst="rect">
            <a:avLst/>
          </a:prstGeom>
          <a:noFill/>
        </p:spPr>
        <p:txBody>
          <a:bodyPr wrap="square" rtlCol="0">
            <a:spAutoFit/>
          </a:bodyPr>
          <a:lstStyle/>
          <a:p>
            <a:pPr algn="just"/>
            <a:r>
              <a:rPr lang="es-ES" dirty="0">
                <a:solidFill>
                  <a:srgbClr val="E7E6E6">
                    <a:lumMod val="50000"/>
                  </a:srgbClr>
                </a:solidFill>
              </a:rPr>
              <a:t>De forma predeterminada, el teclado está en la posición "bloqueado", para desbloquearlo, simplemente presione el icono de bloqueo como se muestra en la imagen a continuación.</a:t>
            </a:r>
          </a:p>
        </p:txBody>
      </p:sp>
    </p:spTree>
    <p:extLst>
      <p:ext uri="{BB962C8B-B14F-4D97-AF65-F5344CB8AC3E}">
        <p14:creationId xmlns:p14="http://schemas.microsoft.com/office/powerpoint/2010/main" val="2236250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m 20"/>
          <p:cNvPicPr/>
          <p:nvPr/>
        </p:nvPicPr>
        <p:blipFill rotWithShape="1">
          <a:blip r:embed="rId3">
            <a:extLst>
              <a:ext uri="{28A0092B-C50C-407E-A947-70E740481C1C}">
                <a14:useLocalDpi xmlns:a14="http://schemas.microsoft.com/office/drawing/2010/main" val="0"/>
              </a:ext>
            </a:extLst>
          </a:blip>
          <a:srcRect l="24173" t="9379" r="25608" b="13440"/>
          <a:stretch/>
        </p:blipFill>
        <p:spPr bwMode="auto">
          <a:xfrm>
            <a:off x="10414145" y="3308826"/>
            <a:ext cx="1469492" cy="3312311"/>
          </a:xfrm>
          <a:prstGeom prst="rect">
            <a:avLst/>
          </a:prstGeom>
          <a:noFill/>
          <a:ln>
            <a:noFill/>
          </a:ln>
        </p:spPr>
      </p:pic>
      <p:sp>
        <p:nvSpPr>
          <p:cNvPr id="2" name="Seta para a direita 1"/>
          <p:cNvSpPr/>
          <p:nvPr/>
        </p:nvSpPr>
        <p:spPr>
          <a:xfrm>
            <a:off x="10135444" y="4229421"/>
            <a:ext cx="423081" cy="12214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pic>
        <p:nvPicPr>
          <p:cNvPr id="5" name="Imagem 4"/>
          <p:cNvPicPr>
            <a:picLocks noChangeAspect="1"/>
          </p:cNvPicPr>
          <p:nvPr/>
        </p:nvPicPr>
        <p:blipFill>
          <a:blip r:embed="rId4"/>
          <a:stretch>
            <a:fillRect/>
          </a:stretch>
        </p:blipFill>
        <p:spPr>
          <a:xfrm>
            <a:off x="3896813" y="4028566"/>
            <a:ext cx="3448050" cy="1495425"/>
          </a:xfrm>
          <a:prstGeom prst="rect">
            <a:avLst/>
          </a:prstGeom>
        </p:spPr>
      </p:pic>
      <p:pic>
        <p:nvPicPr>
          <p:cNvPr id="8" name="Imagem 7"/>
          <p:cNvPicPr>
            <a:picLocks noChangeAspect="1"/>
          </p:cNvPicPr>
          <p:nvPr/>
        </p:nvPicPr>
        <p:blipFill>
          <a:blip r:embed="rId5"/>
          <a:stretch>
            <a:fillRect/>
          </a:stretch>
        </p:blipFill>
        <p:spPr>
          <a:xfrm>
            <a:off x="518790" y="3646654"/>
            <a:ext cx="3400425" cy="1781175"/>
          </a:xfrm>
          <a:prstGeom prst="rect">
            <a:avLst/>
          </a:prstGeom>
        </p:spPr>
      </p:pic>
      <p:pic>
        <p:nvPicPr>
          <p:cNvPr id="20" name="Imagem 19"/>
          <p:cNvPicPr>
            <a:picLocks noChangeAspect="1"/>
          </p:cNvPicPr>
          <p:nvPr/>
        </p:nvPicPr>
        <p:blipFill>
          <a:blip r:embed="rId6"/>
          <a:stretch>
            <a:fillRect/>
          </a:stretch>
        </p:blipFill>
        <p:spPr>
          <a:xfrm>
            <a:off x="2580276" y="4519246"/>
            <a:ext cx="1021150" cy="10455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6" name="Imagem 25"/>
          <p:cNvPicPr>
            <a:picLocks noChangeAspect="1"/>
          </p:cNvPicPr>
          <p:nvPr/>
        </p:nvPicPr>
        <p:blipFill>
          <a:blip r:embed="rId7"/>
          <a:stretch>
            <a:fillRect/>
          </a:stretch>
        </p:blipFill>
        <p:spPr>
          <a:xfrm>
            <a:off x="5945038" y="4515679"/>
            <a:ext cx="1006037" cy="1044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CaixaDeTexto 5"/>
          <p:cNvSpPr txBox="1"/>
          <p:nvPr/>
        </p:nvSpPr>
        <p:spPr>
          <a:xfrm>
            <a:off x="542366" y="5524484"/>
            <a:ext cx="1981200" cy="523220"/>
          </a:xfrm>
          <a:prstGeom prst="rect">
            <a:avLst/>
          </a:prstGeom>
          <a:noFill/>
        </p:spPr>
        <p:txBody>
          <a:bodyPr wrap="square" rtlCol="0">
            <a:spAutoFit/>
          </a:bodyPr>
          <a:lstStyle/>
          <a:p>
            <a:pPr algn="ctr"/>
            <a:r>
              <a:rPr lang="es-AR" sz="1400" dirty="0">
                <a:solidFill>
                  <a:srgbClr val="E7E6E6">
                    <a:lumMod val="50000"/>
                  </a:srgbClr>
                </a:solidFill>
              </a:rPr>
              <a:t>POSICIÓN DE TRABAJO</a:t>
            </a:r>
          </a:p>
          <a:p>
            <a:pPr algn="ctr"/>
            <a:r>
              <a:rPr lang="es-AR" sz="1400" dirty="0">
                <a:solidFill>
                  <a:srgbClr val="E7E6E6">
                    <a:lumMod val="50000"/>
                  </a:srgbClr>
                </a:solidFill>
              </a:rPr>
              <a:t>[RUEDAS FRENADAS]</a:t>
            </a:r>
          </a:p>
        </p:txBody>
      </p:sp>
      <p:sp>
        <p:nvSpPr>
          <p:cNvPr id="25" name="CaixaDeTexto 24"/>
          <p:cNvSpPr txBox="1"/>
          <p:nvPr/>
        </p:nvSpPr>
        <p:spPr>
          <a:xfrm>
            <a:off x="4150486" y="5524484"/>
            <a:ext cx="1981200" cy="523220"/>
          </a:xfrm>
          <a:prstGeom prst="rect">
            <a:avLst/>
          </a:prstGeom>
          <a:noFill/>
        </p:spPr>
        <p:txBody>
          <a:bodyPr wrap="square" rtlCol="0">
            <a:spAutoFit/>
          </a:bodyPr>
          <a:lstStyle/>
          <a:p>
            <a:pPr algn="ctr"/>
            <a:r>
              <a:rPr lang="es-AR" sz="1400" dirty="0">
                <a:solidFill>
                  <a:srgbClr val="E7E6E6">
                    <a:lumMod val="50000"/>
                  </a:srgbClr>
                </a:solidFill>
              </a:rPr>
              <a:t>POSICIÓN MAS BAJA</a:t>
            </a:r>
          </a:p>
          <a:p>
            <a:pPr algn="ctr"/>
            <a:r>
              <a:rPr lang="es-AR" sz="1400" dirty="0">
                <a:solidFill>
                  <a:srgbClr val="E7E6E6">
                    <a:lumMod val="50000"/>
                  </a:srgbClr>
                </a:solidFill>
              </a:rPr>
              <a:t>[RUEDAS LIBERADAS]</a:t>
            </a:r>
          </a:p>
        </p:txBody>
      </p:sp>
      <p:sp>
        <p:nvSpPr>
          <p:cNvPr id="17"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S" sz="3200" dirty="0">
                <a:solidFill>
                  <a:srgbClr val="2B767D"/>
                </a:solidFill>
                <a:ea typeface="SimHei" panose="02010609060101010101" pitchFamily="49" charset="-122"/>
              </a:rPr>
              <a:t>ACCIÓN DE LOS FRENO (RUEDAS)</a:t>
            </a:r>
            <a:endParaRPr lang="pt-BR" sz="3200" dirty="0">
              <a:solidFill>
                <a:srgbClr val="2B767D"/>
              </a:solidFill>
              <a:ea typeface="SimHei" panose="02010609060101010101" pitchFamily="49" charset="-122"/>
            </a:endParaRPr>
          </a:p>
        </p:txBody>
      </p:sp>
      <p:sp>
        <p:nvSpPr>
          <p:cNvPr id="18" name="CaixaDeTexto 17"/>
          <p:cNvSpPr txBox="1"/>
          <p:nvPr/>
        </p:nvSpPr>
        <p:spPr>
          <a:xfrm>
            <a:off x="610554" y="2130670"/>
            <a:ext cx="5671399" cy="646331"/>
          </a:xfrm>
          <a:prstGeom prst="rect">
            <a:avLst/>
          </a:prstGeom>
          <a:noFill/>
        </p:spPr>
        <p:txBody>
          <a:bodyPr wrap="square" rtlCol="0">
            <a:spAutoFit/>
          </a:bodyPr>
          <a:lstStyle/>
          <a:p>
            <a:pPr algn="just"/>
            <a:r>
              <a:rPr lang="es-CO" dirty="0">
                <a:solidFill>
                  <a:srgbClr val="E7E6E6">
                    <a:lumMod val="50000"/>
                  </a:srgbClr>
                </a:solidFill>
              </a:rPr>
              <a:t>Durante su uso, la mesa </a:t>
            </a:r>
            <a:r>
              <a:rPr lang="es-CO" dirty="0" err="1">
                <a:solidFill>
                  <a:srgbClr val="E7E6E6">
                    <a:lumMod val="50000"/>
                  </a:srgbClr>
                </a:solidFill>
              </a:rPr>
              <a:t>Kratus</a:t>
            </a:r>
            <a:r>
              <a:rPr lang="es-CO" dirty="0">
                <a:solidFill>
                  <a:srgbClr val="E7E6E6">
                    <a:lumMod val="50000"/>
                  </a:srgbClr>
                </a:solidFill>
              </a:rPr>
              <a:t> está constantemente bloqueada para evitar movimientos no deseados.</a:t>
            </a:r>
          </a:p>
        </p:txBody>
      </p:sp>
      <p:sp>
        <p:nvSpPr>
          <p:cNvPr id="22" name="CaixaDeTexto 21"/>
          <p:cNvSpPr txBox="1"/>
          <p:nvPr/>
        </p:nvSpPr>
        <p:spPr>
          <a:xfrm>
            <a:off x="6949926" y="2108497"/>
            <a:ext cx="4569589" cy="1200329"/>
          </a:xfrm>
          <a:prstGeom prst="rect">
            <a:avLst/>
          </a:prstGeom>
          <a:noFill/>
        </p:spPr>
        <p:txBody>
          <a:bodyPr wrap="square" rtlCol="0">
            <a:spAutoFit/>
          </a:bodyPr>
          <a:lstStyle/>
          <a:p>
            <a:pPr algn="just"/>
            <a:r>
              <a:rPr lang="es-ES" dirty="0">
                <a:solidFill>
                  <a:srgbClr val="E7E6E6">
                    <a:lumMod val="50000"/>
                  </a:srgbClr>
                </a:solidFill>
              </a:rPr>
              <a:t>El sistema de frenos está en “POSICIÓN DE TRABAJO”, es decir, FRENADO, cuando la mesa se encuentra en cualquier posición distinta a la más baja con relación al suelo (ELEVADOR).</a:t>
            </a:r>
          </a:p>
        </p:txBody>
      </p:sp>
      <p:sp>
        <p:nvSpPr>
          <p:cNvPr id="23" name="CaixaDeTexto 22"/>
          <p:cNvSpPr txBox="1"/>
          <p:nvPr/>
        </p:nvSpPr>
        <p:spPr>
          <a:xfrm>
            <a:off x="7344863" y="3683228"/>
            <a:ext cx="2713362" cy="1477328"/>
          </a:xfrm>
          <a:prstGeom prst="rect">
            <a:avLst/>
          </a:prstGeom>
          <a:noFill/>
        </p:spPr>
        <p:txBody>
          <a:bodyPr wrap="square" rtlCol="0">
            <a:spAutoFit/>
          </a:bodyPr>
          <a:lstStyle/>
          <a:p>
            <a:pPr algn="just"/>
            <a:r>
              <a:rPr lang="es-ES" dirty="0">
                <a:solidFill>
                  <a:srgbClr val="E7E6E6">
                    <a:lumMod val="50000"/>
                  </a:srgbClr>
                </a:solidFill>
              </a:rPr>
              <a:t>Para mover la mesa basta con pulsar el comando "bajar" y colocar el elevador en el punto mínimo de su recorrido.</a:t>
            </a:r>
          </a:p>
        </p:txBody>
      </p:sp>
      <p:grpSp>
        <p:nvGrpSpPr>
          <p:cNvPr id="19" name="Grupo 18"/>
          <p:cNvGrpSpPr/>
          <p:nvPr/>
        </p:nvGrpSpPr>
        <p:grpSpPr>
          <a:xfrm>
            <a:off x="1" y="-34583"/>
            <a:ext cx="12192000" cy="1100339"/>
            <a:chOff x="1" y="-34583"/>
            <a:chExt cx="12192000" cy="1100339"/>
          </a:xfrm>
        </p:grpSpPr>
        <p:pic>
          <p:nvPicPr>
            <p:cNvPr id="24" name="Imagem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27" name="Imagem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28" name="Imagem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Tree>
    <p:extLst>
      <p:ext uri="{BB962C8B-B14F-4D97-AF65-F5344CB8AC3E}">
        <p14:creationId xmlns:p14="http://schemas.microsoft.com/office/powerpoint/2010/main" val="1973397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610554" y="1754554"/>
            <a:ext cx="11093766" cy="942694"/>
          </a:xfrm>
          <a:prstGeom prst="rect">
            <a:avLst/>
          </a:prstGeom>
        </p:spPr>
        <p:txBody>
          <a:bodyPr wrap="square">
            <a:spAutoFit/>
          </a:bodyPr>
          <a:lstStyle/>
          <a:p>
            <a:pPr marL="285750" indent="-285750">
              <a:lnSpc>
                <a:spcPct val="107000"/>
              </a:lnSpc>
              <a:spcBef>
                <a:spcPts val="200"/>
              </a:spcBef>
              <a:buFontTx/>
              <a:buChar char="-"/>
            </a:pPr>
            <a:endParaRPr lang="pt-BR" dirty="0">
              <a:solidFill>
                <a:prstClr val="black">
                  <a:lumMod val="65000"/>
                  <a:lumOff val="35000"/>
                </a:prstClr>
              </a:solidFill>
              <a:latin typeface="Arial" panose="020B0604020202020204" pitchFamily="34" charset="0"/>
              <a:ea typeface="Times New Roman" panose="02020603050405020304" pitchFamily="18" charset="0"/>
            </a:endParaRPr>
          </a:p>
          <a:p>
            <a:endParaRPr lang="pt-BR" b="1" dirty="0">
              <a:solidFill>
                <a:prstClr val="black"/>
              </a:solidFill>
            </a:endParaRPr>
          </a:p>
          <a:p>
            <a:endParaRPr lang="pt-BR" b="1" dirty="0">
              <a:solidFill>
                <a:prstClr val="black"/>
              </a:solidFill>
            </a:endParaRPr>
          </a:p>
        </p:txBody>
      </p:sp>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1817" y="2430786"/>
            <a:ext cx="3871239" cy="3411940"/>
          </a:xfrm>
          <a:prstGeom prst="rect">
            <a:avLst/>
          </a:prstGeom>
        </p:spPr>
      </p:pic>
      <p:sp>
        <p:nvSpPr>
          <p:cNvPr id="7" name="Espaço Reservado para Conteúdo 2"/>
          <p:cNvSpPr txBox="1">
            <a:spLocks/>
          </p:cNvSpPr>
          <p:nvPr/>
        </p:nvSpPr>
        <p:spPr>
          <a:xfrm>
            <a:off x="542366" y="1194084"/>
            <a:ext cx="5920779"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BR" sz="3200" dirty="0">
                <a:solidFill>
                  <a:srgbClr val="2B767D"/>
                </a:solidFill>
                <a:ea typeface="SimHei" panose="02010609060101010101" pitchFamily="49" charset="-122"/>
              </a:rPr>
              <a:t>NIVELACIÓN DE EQUIPOS</a:t>
            </a:r>
          </a:p>
          <a:p>
            <a:pPr marL="0" indent="0" algn="just">
              <a:buFont typeface="Arial" panose="020B0604020202020204" pitchFamily="34" charset="0"/>
              <a:buNone/>
            </a:pPr>
            <a:endParaRPr lang="pt-BR" sz="3200" dirty="0">
              <a:solidFill>
                <a:srgbClr val="2B767D"/>
              </a:solidFill>
              <a:ea typeface="SimHei" panose="02010609060101010101" pitchFamily="49" charset="-122"/>
            </a:endParaRPr>
          </a:p>
        </p:txBody>
      </p:sp>
      <p:grpSp>
        <p:nvGrpSpPr>
          <p:cNvPr id="9" name="Grupo 8"/>
          <p:cNvGrpSpPr/>
          <p:nvPr/>
        </p:nvGrpSpPr>
        <p:grpSpPr>
          <a:xfrm>
            <a:off x="1" y="-34583"/>
            <a:ext cx="12192000" cy="1100339"/>
            <a:chOff x="1" y="-34583"/>
            <a:chExt cx="12192000" cy="1100339"/>
          </a:xfrm>
        </p:grpSpPr>
        <p:pic>
          <p:nvPicPr>
            <p:cNvPr id="11" name="Image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12" name="Image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13" name="Imagem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Tree>
    <p:extLst>
      <p:ext uri="{BB962C8B-B14F-4D97-AF65-F5344CB8AC3E}">
        <p14:creationId xmlns:p14="http://schemas.microsoft.com/office/powerpoint/2010/main" val="3920384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91" y="-18156"/>
            <a:ext cx="12224890" cy="6875807"/>
          </a:xfrm>
          <a:prstGeom prst="rect">
            <a:avLst/>
          </a:prstGeom>
        </p:spPr>
      </p:pic>
      <p:pic>
        <p:nvPicPr>
          <p:cNvPr id="17" name="Imagem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790" y="800498"/>
            <a:ext cx="1597349" cy="1120155"/>
          </a:xfrm>
          <a:prstGeom prst="rect">
            <a:avLst/>
          </a:prstGeom>
        </p:spPr>
      </p:pic>
      <p:pic>
        <p:nvPicPr>
          <p:cNvPr id="18" name="Imagem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063" y="5092114"/>
            <a:ext cx="2274802" cy="1062800"/>
          </a:xfrm>
          <a:prstGeom prst="rect">
            <a:avLst/>
          </a:prstGeom>
        </p:spPr>
      </p:pic>
      <p:sp>
        <p:nvSpPr>
          <p:cNvPr id="7" name="Retângulo 6"/>
          <p:cNvSpPr/>
          <p:nvPr/>
        </p:nvSpPr>
        <p:spPr>
          <a:xfrm>
            <a:off x="1973712" y="2924740"/>
            <a:ext cx="8211683" cy="990015"/>
          </a:xfrm>
          <a:prstGeom prst="rect">
            <a:avLst/>
          </a:prstGeom>
          <a:effectLst>
            <a:outerShdw blurRad="50800" dist="38100" dir="2700000" algn="tl" rotWithShape="0">
              <a:prstClr val="black">
                <a:alpha val="40000"/>
              </a:prstClr>
            </a:outerShdw>
          </a:effectLst>
        </p:spPr>
        <p:txBody>
          <a:bodyPr wrap="square">
            <a:spAutoFit/>
          </a:bodyPr>
          <a:lstStyle/>
          <a:p>
            <a:pPr algn="ctr">
              <a:lnSpc>
                <a:spcPts val="7000"/>
              </a:lnSpc>
            </a:pPr>
            <a:r>
              <a:rPr lang="pt-BR" sz="6000" dirty="0">
                <a:solidFill>
                  <a:prstClr val="white"/>
                </a:solidFill>
                <a:cs typeface="Arial" panose="020B0604020202020204" pitchFamily="34" charset="0"/>
              </a:rPr>
              <a:t>MOVIMIENTOS </a:t>
            </a:r>
          </a:p>
        </p:txBody>
      </p:sp>
    </p:spTree>
    <p:extLst>
      <p:ext uri="{BB962C8B-B14F-4D97-AF65-F5344CB8AC3E}">
        <p14:creationId xmlns:p14="http://schemas.microsoft.com/office/powerpoint/2010/main" val="3885494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5837" y="3158836"/>
            <a:ext cx="4774300" cy="2134571"/>
          </a:xfrm>
          <a:prstGeom prst="rect">
            <a:avLst/>
          </a:prstGeom>
        </p:spPr>
      </p:pic>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172" y="3161110"/>
            <a:ext cx="4747713" cy="2130773"/>
          </a:xfrm>
          <a:prstGeom prst="rect">
            <a:avLst/>
          </a:prstGeom>
        </p:spPr>
      </p:pic>
      <p:sp>
        <p:nvSpPr>
          <p:cNvPr id="20" name="Retângulo 19"/>
          <p:cNvSpPr/>
          <p:nvPr/>
        </p:nvSpPr>
        <p:spPr>
          <a:xfrm>
            <a:off x="6296987" y="5522753"/>
            <a:ext cx="3492000" cy="276999"/>
          </a:xfrm>
          <a:prstGeom prst="rect">
            <a:avLst/>
          </a:prstGeom>
        </p:spPr>
        <p:txBody>
          <a:bodyPr wrap="square">
            <a:spAutoFit/>
          </a:bodyPr>
          <a:lstStyle/>
          <a:p>
            <a:pPr algn="ctr"/>
            <a:r>
              <a:rPr lang="es-ES" sz="1200" dirty="0">
                <a:solidFill>
                  <a:srgbClr val="E7E6E6">
                    <a:lumMod val="50000"/>
                  </a:srgbClr>
                </a:solidFill>
                <a:cs typeface="Arial" panose="020B0604020202020204" pitchFamily="34" charset="0"/>
              </a:rPr>
              <a:t>ORIENTACIÓN INVERSA</a:t>
            </a:r>
          </a:p>
        </p:txBody>
      </p:sp>
      <p:sp>
        <p:nvSpPr>
          <p:cNvPr id="21" name="Retângulo 20"/>
          <p:cNvSpPr/>
          <p:nvPr/>
        </p:nvSpPr>
        <p:spPr>
          <a:xfrm>
            <a:off x="1320269" y="5523872"/>
            <a:ext cx="3492000" cy="276999"/>
          </a:xfrm>
          <a:prstGeom prst="rect">
            <a:avLst/>
          </a:prstGeom>
        </p:spPr>
        <p:txBody>
          <a:bodyPr wrap="square">
            <a:spAutoFit/>
          </a:bodyPr>
          <a:lstStyle/>
          <a:p>
            <a:pPr algn="ctr"/>
            <a:r>
              <a:rPr lang="es-ES" sz="1200" dirty="0">
                <a:solidFill>
                  <a:srgbClr val="E7E6E6">
                    <a:lumMod val="50000"/>
                  </a:srgbClr>
                </a:solidFill>
                <a:cs typeface="Arial" panose="020B0604020202020204" pitchFamily="34" charset="0"/>
              </a:rPr>
              <a:t>ORIENTACIÓN NORMAL</a:t>
            </a:r>
          </a:p>
        </p:txBody>
      </p:sp>
      <p:sp>
        <p:nvSpPr>
          <p:cNvPr id="10"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BR" sz="3200" dirty="0">
                <a:solidFill>
                  <a:srgbClr val="2B767D"/>
                </a:solidFill>
                <a:ea typeface="SimHei" panose="02010609060101010101" pitchFamily="49" charset="-122"/>
              </a:rPr>
              <a:t>MOVIMIENTOS MANUALES</a:t>
            </a:r>
          </a:p>
        </p:txBody>
      </p:sp>
      <p:sp>
        <p:nvSpPr>
          <p:cNvPr id="11" name="Retângulo 10"/>
          <p:cNvSpPr/>
          <p:nvPr/>
        </p:nvSpPr>
        <p:spPr>
          <a:xfrm>
            <a:off x="542365" y="1944318"/>
            <a:ext cx="4995095" cy="461665"/>
          </a:xfrm>
          <a:prstGeom prst="rect">
            <a:avLst/>
          </a:prstGeom>
        </p:spPr>
        <p:txBody>
          <a:bodyPr wrap="square">
            <a:spAutoFit/>
          </a:bodyPr>
          <a:lstStyle/>
          <a:p>
            <a:pPr eaLnBrk="0" fontAlgn="base" hangingPunct="0">
              <a:spcBef>
                <a:spcPct val="0"/>
              </a:spcBef>
              <a:spcAft>
                <a:spcPct val="0"/>
              </a:spcAft>
            </a:pPr>
            <a:r>
              <a:rPr lang="pt-BR" altLang="pt-BR" sz="2400" dirty="0">
                <a:solidFill>
                  <a:srgbClr val="2B767D"/>
                </a:solidFill>
                <a:ea typeface="Calibri" panose="020F0502020204030204" pitchFamily="34" charset="0"/>
                <a:cs typeface="Arial" panose="020B0604020202020204" pitchFamily="34" charset="0"/>
              </a:rPr>
              <a:t>INVERSIÓN ESPALDA/PIERNAS</a:t>
            </a:r>
          </a:p>
        </p:txBody>
      </p:sp>
      <p:grpSp>
        <p:nvGrpSpPr>
          <p:cNvPr id="12" name="Grupo 11"/>
          <p:cNvGrpSpPr/>
          <p:nvPr/>
        </p:nvGrpSpPr>
        <p:grpSpPr>
          <a:xfrm>
            <a:off x="1" y="-34583"/>
            <a:ext cx="12192000" cy="1100339"/>
            <a:chOff x="1" y="-34583"/>
            <a:chExt cx="12192000" cy="1100339"/>
          </a:xfrm>
        </p:grpSpPr>
        <p:pic>
          <p:nvPicPr>
            <p:cNvPr id="13" name="Image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14" name="Image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15" name="Imagem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Tree>
    <p:extLst>
      <p:ext uri="{BB962C8B-B14F-4D97-AF65-F5344CB8AC3E}">
        <p14:creationId xmlns:p14="http://schemas.microsoft.com/office/powerpoint/2010/main" val="1818388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91" y="-18156"/>
            <a:ext cx="12224890" cy="6875807"/>
          </a:xfrm>
          <a:prstGeom prst="rect">
            <a:avLst/>
          </a:prstGeom>
        </p:spPr>
      </p:pic>
      <p:pic>
        <p:nvPicPr>
          <p:cNvPr id="17" name="Imagem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790" y="800498"/>
            <a:ext cx="1597349" cy="1120155"/>
          </a:xfrm>
          <a:prstGeom prst="rect">
            <a:avLst/>
          </a:prstGeom>
        </p:spPr>
      </p:pic>
      <p:pic>
        <p:nvPicPr>
          <p:cNvPr id="18" name="Imagem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063" y="5092114"/>
            <a:ext cx="2274802" cy="1062800"/>
          </a:xfrm>
          <a:prstGeom prst="rect">
            <a:avLst/>
          </a:prstGeom>
        </p:spPr>
      </p:pic>
      <p:sp>
        <p:nvSpPr>
          <p:cNvPr id="3" name="Retângulo 2">
            <a:extLst>
              <a:ext uri="{FF2B5EF4-FFF2-40B4-BE49-F238E27FC236}">
                <a16:creationId xmlns:a16="http://schemas.microsoft.com/office/drawing/2014/main" id="{3C191C52-0453-643B-1340-1ADD88785A1F}"/>
              </a:ext>
            </a:extLst>
          </p:cNvPr>
          <p:cNvSpPr/>
          <p:nvPr/>
        </p:nvSpPr>
        <p:spPr>
          <a:xfrm>
            <a:off x="1566135" y="2247631"/>
            <a:ext cx="9026838" cy="2344231"/>
          </a:xfrm>
          <a:prstGeom prst="rect">
            <a:avLst/>
          </a:prstGeom>
          <a:effectLst>
            <a:outerShdw blurRad="50800" dist="38100" dir="2700000" algn="tl" rotWithShape="0">
              <a:prstClr val="black">
                <a:alpha val="40000"/>
              </a:prstClr>
            </a:outerShdw>
          </a:effectLst>
        </p:spPr>
        <p:txBody>
          <a:bodyPr wrap="square">
            <a:spAutoFit/>
          </a:bodyPr>
          <a:lstStyle/>
          <a:p>
            <a:pPr algn="ctr">
              <a:lnSpc>
                <a:spcPts val="7000"/>
              </a:lnSpc>
            </a:pPr>
            <a:r>
              <a:rPr lang="pt-BR" sz="6000" dirty="0">
                <a:solidFill>
                  <a:prstClr val="white"/>
                </a:solidFill>
                <a:cs typeface="Arial" panose="020B0604020202020204" pitchFamily="34" charset="0"/>
              </a:rPr>
              <a:t>AULA 3</a:t>
            </a:r>
          </a:p>
          <a:p>
            <a:pPr algn="ctr"/>
            <a:r>
              <a:rPr lang="es-ES" sz="4400" dirty="0">
                <a:solidFill>
                  <a:prstClr val="white"/>
                </a:solidFill>
                <a:cs typeface="Arial" panose="020B0604020202020204" pitchFamily="34" charset="0"/>
              </a:rPr>
              <a:t>INSTALACIÓN, INSTRUCIONES DE USO, MOVIMIENTOS Y LIMPIEZA</a:t>
            </a:r>
            <a:endParaRPr lang="pt-BR" sz="4400" dirty="0">
              <a:solidFill>
                <a:prstClr val="white"/>
              </a:solidFill>
              <a:cs typeface="Arial" panose="020B0604020202020204" pitchFamily="34" charset="0"/>
            </a:endParaRPr>
          </a:p>
        </p:txBody>
      </p:sp>
    </p:spTree>
    <p:extLst>
      <p:ext uri="{BB962C8B-B14F-4D97-AF65-F5344CB8AC3E}">
        <p14:creationId xmlns:p14="http://schemas.microsoft.com/office/powerpoint/2010/main" val="4276029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a:srcRect l="2421" t="3037" r="8146" b="32684"/>
          <a:stretch/>
        </p:blipFill>
        <p:spPr>
          <a:xfrm>
            <a:off x="1517072" y="1900310"/>
            <a:ext cx="2888673" cy="2566555"/>
          </a:xfrm>
          <a:prstGeom prst="rect">
            <a:avLst/>
          </a:prstGeom>
        </p:spPr>
      </p:pic>
      <p:pic>
        <p:nvPicPr>
          <p:cNvPr id="5" name="Imagem 4"/>
          <p:cNvPicPr>
            <a:picLocks noChangeAspect="1"/>
          </p:cNvPicPr>
          <p:nvPr/>
        </p:nvPicPr>
        <p:blipFill rotWithShape="1">
          <a:blip r:embed="rId3"/>
          <a:srcRect l="26683" t="789" b="26403"/>
          <a:stretch/>
        </p:blipFill>
        <p:spPr>
          <a:xfrm>
            <a:off x="6889563" y="1278081"/>
            <a:ext cx="3494721" cy="3480955"/>
          </a:xfrm>
          <a:prstGeom prst="rect">
            <a:avLst/>
          </a:prstGeom>
        </p:spPr>
      </p:pic>
      <p:sp>
        <p:nvSpPr>
          <p:cNvPr id="8"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BR" sz="3200" dirty="0">
                <a:solidFill>
                  <a:srgbClr val="2B767D"/>
                </a:solidFill>
                <a:ea typeface="SimHei" panose="02010609060101010101" pitchFamily="49" charset="-122"/>
              </a:rPr>
              <a:t>MOVIMIENTOS MANUALES</a:t>
            </a:r>
          </a:p>
        </p:txBody>
      </p:sp>
      <p:sp>
        <p:nvSpPr>
          <p:cNvPr id="2" name="Retângulo 1"/>
          <p:cNvSpPr/>
          <p:nvPr/>
        </p:nvSpPr>
        <p:spPr>
          <a:xfrm>
            <a:off x="1517072" y="4894118"/>
            <a:ext cx="3927764" cy="1477328"/>
          </a:xfrm>
          <a:prstGeom prst="rect">
            <a:avLst/>
          </a:prstGeom>
        </p:spPr>
        <p:txBody>
          <a:bodyPr wrap="square">
            <a:spAutoFit/>
          </a:bodyPr>
          <a:lstStyle/>
          <a:p>
            <a:pPr algn="just"/>
            <a:r>
              <a:rPr lang="pt-BR" dirty="0">
                <a:solidFill>
                  <a:srgbClr val="E7E6E6">
                    <a:lumMod val="50000"/>
                  </a:srgbClr>
                </a:solidFill>
              </a:rPr>
              <a:t>INVERSION DE LAS PIERNAS</a:t>
            </a:r>
          </a:p>
          <a:p>
            <a:pPr algn="just"/>
            <a:endParaRPr lang="pt-BR" dirty="0">
              <a:solidFill>
                <a:srgbClr val="E7E6E6">
                  <a:lumMod val="50000"/>
                </a:srgbClr>
              </a:solidFill>
            </a:endParaRPr>
          </a:p>
          <a:p>
            <a:pPr algn="just"/>
            <a:r>
              <a:rPr lang="es-ES" dirty="0">
                <a:solidFill>
                  <a:srgbClr val="E7E6E6">
                    <a:lumMod val="50000"/>
                  </a:srgbClr>
                </a:solidFill>
              </a:rPr>
              <a:t>El sistema de inversión de piernas permite al cirujano acceder a la parte central de la mesa.</a:t>
            </a:r>
          </a:p>
        </p:txBody>
      </p:sp>
      <p:sp>
        <p:nvSpPr>
          <p:cNvPr id="3" name="Retângulo 2"/>
          <p:cNvSpPr/>
          <p:nvPr/>
        </p:nvSpPr>
        <p:spPr>
          <a:xfrm>
            <a:off x="7225145" y="4759036"/>
            <a:ext cx="4319155" cy="646331"/>
          </a:xfrm>
          <a:prstGeom prst="rect">
            <a:avLst/>
          </a:prstGeom>
        </p:spPr>
        <p:txBody>
          <a:bodyPr wrap="square">
            <a:spAutoFit/>
          </a:bodyPr>
          <a:lstStyle/>
          <a:p>
            <a:pPr algn="just"/>
            <a:r>
              <a:rPr lang="pt-BR" dirty="0">
                <a:solidFill>
                  <a:srgbClr val="E7E6E6">
                    <a:lumMod val="50000"/>
                  </a:srgbClr>
                </a:solidFill>
              </a:rPr>
              <a:t>ABERTURA DE LAS PIERNAS</a:t>
            </a:r>
          </a:p>
          <a:p>
            <a:pPr algn="just"/>
            <a:r>
              <a:rPr lang="pt-BR" dirty="0">
                <a:solidFill>
                  <a:srgbClr val="E7E6E6">
                    <a:lumMod val="50000"/>
                  </a:srgbClr>
                </a:solidFill>
              </a:rPr>
              <a:t>Permite ajuste horizontal maior do que 90°.</a:t>
            </a:r>
            <a:endParaRPr lang="es-ES" dirty="0">
              <a:solidFill>
                <a:srgbClr val="E7E6E6">
                  <a:lumMod val="50000"/>
                </a:srgbClr>
              </a:solidFill>
            </a:endParaRPr>
          </a:p>
        </p:txBody>
      </p:sp>
      <p:grpSp>
        <p:nvGrpSpPr>
          <p:cNvPr id="11" name="Grupo 10"/>
          <p:cNvGrpSpPr/>
          <p:nvPr/>
        </p:nvGrpSpPr>
        <p:grpSpPr>
          <a:xfrm>
            <a:off x="1" y="-34583"/>
            <a:ext cx="12192000" cy="1100339"/>
            <a:chOff x="1" y="-34583"/>
            <a:chExt cx="12192000" cy="1100339"/>
          </a:xfrm>
        </p:grpSpPr>
        <p:pic>
          <p:nvPicPr>
            <p:cNvPr id="12" name="Image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13" name="Imagem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14" name="Imagem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Tree>
    <p:extLst>
      <p:ext uri="{BB962C8B-B14F-4D97-AF65-F5344CB8AC3E}">
        <p14:creationId xmlns:p14="http://schemas.microsoft.com/office/powerpoint/2010/main" val="1637519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3756727" y="2782297"/>
            <a:ext cx="5381625" cy="3257550"/>
          </a:xfrm>
          <a:prstGeom prst="rect">
            <a:avLst/>
          </a:prstGeom>
        </p:spPr>
      </p:pic>
      <p:sp>
        <p:nvSpPr>
          <p:cNvPr id="7" name="Retângulo 6"/>
          <p:cNvSpPr/>
          <p:nvPr/>
        </p:nvSpPr>
        <p:spPr>
          <a:xfrm>
            <a:off x="542365" y="1944318"/>
            <a:ext cx="4995095" cy="461665"/>
          </a:xfrm>
          <a:prstGeom prst="rect">
            <a:avLst/>
          </a:prstGeom>
        </p:spPr>
        <p:txBody>
          <a:bodyPr wrap="square">
            <a:spAutoFit/>
          </a:bodyPr>
          <a:lstStyle/>
          <a:p>
            <a:pPr eaLnBrk="0" fontAlgn="base" hangingPunct="0">
              <a:spcBef>
                <a:spcPct val="0"/>
              </a:spcBef>
              <a:spcAft>
                <a:spcPct val="0"/>
              </a:spcAft>
            </a:pPr>
            <a:r>
              <a:rPr lang="pt-BR" altLang="pt-BR" sz="2400" dirty="0">
                <a:solidFill>
                  <a:srgbClr val="2B767D"/>
                </a:solidFill>
                <a:ea typeface="Calibri" panose="020F0502020204030204" pitchFamily="34" charset="0"/>
                <a:cs typeface="Arial" panose="020B0604020202020204" pitchFamily="34" charset="0"/>
              </a:rPr>
              <a:t>CABECERA</a:t>
            </a:r>
          </a:p>
        </p:txBody>
      </p:sp>
      <p:sp>
        <p:nvSpPr>
          <p:cNvPr id="8"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BR" sz="3200" dirty="0">
                <a:solidFill>
                  <a:srgbClr val="2B767D"/>
                </a:solidFill>
                <a:ea typeface="SimHei" panose="02010609060101010101" pitchFamily="49" charset="-122"/>
              </a:rPr>
              <a:t>MOVIMIENTOS MANUALES</a:t>
            </a:r>
          </a:p>
        </p:txBody>
      </p:sp>
      <p:grpSp>
        <p:nvGrpSpPr>
          <p:cNvPr id="9" name="Grupo 8"/>
          <p:cNvGrpSpPr/>
          <p:nvPr/>
        </p:nvGrpSpPr>
        <p:grpSpPr>
          <a:xfrm>
            <a:off x="1" y="-34583"/>
            <a:ext cx="12192000" cy="1100339"/>
            <a:chOff x="1" y="-34583"/>
            <a:chExt cx="12192000" cy="1100339"/>
          </a:xfrm>
        </p:grpSpPr>
        <p:pic>
          <p:nvPicPr>
            <p:cNvPr id="10" name="Image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11" name="Image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13" name="Imagem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Tree>
    <p:extLst>
      <p:ext uri="{BB962C8B-B14F-4D97-AF65-F5344CB8AC3E}">
        <p14:creationId xmlns:p14="http://schemas.microsoft.com/office/powerpoint/2010/main" val="3565705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ço Reservado para Rodapé 1"/>
          <p:cNvSpPr txBox="1">
            <a:spLocks/>
          </p:cNvSpPr>
          <p:nvPr/>
        </p:nvSpPr>
        <p:spPr>
          <a:xfrm>
            <a:off x="10950350" y="6429059"/>
            <a:ext cx="977900" cy="365125"/>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000"/>
              </a:lnSpc>
            </a:pPr>
            <a:r>
              <a:rPr lang="pt-BR" kern="600" dirty="0">
                <a:solidFill>
                  <a:prstClr val="white"/>
                </a:solidFill>
              </a:rPr>
              <a:t>PROTOCOLO</a:t>
            </a:r>
          </a:p>
          <a:p>
            <a:pPr>
              <a:lnSpc>
                <a:spcPts val="1000"/>
              </a:lnSpc>
            </a:pPr>
            <a:r>
              <a:rPr lang="pt-BR" kern="600" dirty="0">
                <a:solidFill>
                  <a:prstClr val="white"/>
                </a:solidFill>
              </a:rPr>
              <a:t>DE ENTREGA</a:t>
            </a:r>
          </a:p>
        </p:txBody>
      </p:sp>
      <p:sp>
        <p:nvSpPr>
          <p:cNvPr id="8"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BR" sz="3200" dirty="0">
                <a:solidFill>
                  <a:srgbClr val="2B767D"/>
                </a:solidFill>
                <a:ea typeface="SimHei" panose="02010609060101010101" pitchFamily="49" charset="-122"/>
              </a:rPr>
              <a:t>MOVIMIENTOS MOTORIZADOS</a:t>
            </a:r>
          </a:p>
        </p:txBody>
      </p:sp>
      <p:sp>
        <p:nvSpPr>
          <p:cNvPr id="9" name="Retângulo 8"/>
          <p:cNvSpPr/>
          <p:nvPr/>
        </p:nvSpPr>
        <p:spPr>
          <a:xfrm>
            <a:off x="542365" y="1944318"/>
            <a:ext cx="4995095" cy="461665"/>
          </a:xfrm>
          <a:prstGeom prst="rect">
            <a:avLst/>
          </a:prstGeom>
        </p:spPr>
        <p:txBody>
          <a:bodyPr wrap="square">
            <a:spAutoFit/>
          </a:bodyPr>
          <a:lstStyle/>
          <a:p>
            <a:pPr eaLnBrk="0" fontAlgn="base" hangingPunct="0">
              <a:spcBef>
                <a:spcPct val="0"/>
              </a:spcBef>
              <a:spcAft>
                <a:spcPct val="0"/>
              </a:spcAft>
            </a:pPr>
            <a:r>
              <a:rPr lang="pt-BR" altLang="pt-BR" sz="2400" dirty="0">
                <a:solidFill>
                  <a:srgbClr val="2B767D"/>
                </a:solidFill>
                <a:ea typeface="Calibri" panose="020F0502020204030204" pitchFamily="34" charset="0"/>
                <a:cs typeface="Arial" panose="020B0604020202020204" pitchFamily="34" charset="0"/>
              </a:rPr>
              <a:t>ELEVADOR</a:t>
            </a:r>
          </a:p>
        </p:txBody>
      </p:sp>
      <p:pic>
        <p:nvPicPr>
          <p:cNvPr id="10" name="Image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5547" y="2593597"/>
            <a:ext cx="8504803" cy="3499763"/>
          </a:xfrm>
          <a:prstGeom prst="rect">
            <a:avLst/>
          </a:prstGeom>
        </p:spPr>
      </p:pic>
      <p:sp>
        <p:nvSpPr>
          <p:cNvPr id="14" name="CaixaDeTexto 13"/>
          <p:cNvSpPr txBox="1"/>
          <p:nvPr/>
        </p:nvSpPr>
        <p:spPr>
          <a:xfrm>
            <a:off x="2768808" y="3974146"/>
            <a:ext cx="6367572" cy="738664"/>
          </a:xfrm>
          <a:prstGeom prst="rect">
            <a:avLst/>
          </a:prstGeom>
          <a:solidFill>
            <a:schemeClr val="bg1"/>
          </a:solidFill>
        </p:spPr>
        <p:txBody>
          <a:bodyPr wrap="square" rtlCol="0">
            <a:spAutoFit/>
          </a:bodyPr>
          <a:lstStyle/>
          <a:p>
            <a:r>
              <a:rPr lang="pt-BR" sz="1400" dirty="0"/>
              <a:t>		KRATUS EH 460K    	KRATUS BARIÁTRICA EH 460K</a:t>
            </a:r>
          </a:p>
          <a:p>
            <a:r>
              <a:rPr lang="pt-BR" sz="1400" dirty="0"/>
              <a:t>ALTURA MÁXIMA	      1060mm		                     920mm</a:t>
            </a:r>
          </a:p>
          <a:p>
            <a:r>
              <a:rPr lang="pt-BR" sz="1400" dirty="0"/>
              <a:t>ALTURA MÍNIMA	        860mm		                     630mm</a:t>
            </a:r>
          </a:p>
        </p:txBody>
      </p:sp>
      <p:cxnSp>
        <p:nvCxnSpPr>
          <p:cNvPr id="11" name="Conector reto 10"/>
          <p:cNvCxnSpPr/>
          <p:nvPr/>
        </p:nvCxnSpPr>
        <p:spPr>
          <a:xfrm>
            <a:off x="2771270" y="4435475"/>
            <a:ext cx="6365078"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to 19"/>
          <p:cNvCxnSpPr/>
          <p:nvPr/>
        </p:nvCxnSpPr>
        <p:spPr>
          <a:xfrm>
            <a:off x="2771270" y="4649310"/>
            <a:ext cx="6365078"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to 20"/>
          <p:cNvCxnSpPr/>
          <p:nvPr/>
        </p:nvCxnSpPr>
        <p:spPr>
          <a:xfrm>
            <a:off x="2771270" y="4223860"/>
            <a:ext cx="6365078"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to 21"/>
          <p:cNvCxnSpPr/>
          <p:nvPr/>
        </p:nvCxnSpPr>
        <p:spPr>
          <a:xfrm>
            <a:off x="2771270" y="4010181"/>
            <a:ext cx="6365078"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3" name="Grupo 22"/>
          <p:cNvGrpSpPr/>
          <p:nvPr/>
        </p:nvGrpSpPr>
        <p:grpSpPr>
          <a:xfrm>
            <a:off x="1" y="-34583"/>
            <a:ext cx="12192000" cy="1100339"/>
            <a:chOff x="1" y="-34583"/>
            <a:chExt cx="12192000" cy="1100339"/>
          </a:xfrm>
        </p:grpSpPr>
        <p:pic>
          <p:nvPicPr>
            <p:cNvPr id="24" name="Imagem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25" name="Imagem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26" name="Imagem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Tree>
    <p:extLst>
      <p:ext uri="{BB962C8B-B14F-4D97-AF65-F5344CB8AC3E}">
        <p14:creationId xmlns:p14="http://schemas.microsoft.com/office/powerpoint/2010/main" val="3027618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7177" y="1814083"/>
            <a:ext cx="6038136" cy="4724400"/>
          </a:xfrm>
          <a:prstGeom prst="rect">
            <a:avLst/>
          </a:prstGeom>
        </p:spPr>
      </p:pic>
      <p:sp>
        <p:nvSpPr>
          <p:cNvPr id="7" name="Retângulo 6"/>
          <p:cNvSpPr/>
          <p:nvPr/>
        </p:nvSpPr>
        <p:spPr>
          <a:xfrm>
            <a:off x="542365" y="1944318"/>
            <a:ext cx="4995095" cy="461665"/>
          </a:xfrm>
          <a:prstGeom prst="rect">
            <a:avLst/>
          </a:prstGeom>
        </p:spPr>
        <p:txBody>
          <a:bodyPr wrap="square">
            <a:spAutoFit/>
          </a:bodyPr>
          <a:lstStyle/>
          <a:p>
            <a:pPr eaLnBrk="0" fontAlgn="base" hangingPunct="0">
              <a:spcBef>
                <a:spcPct val="0"/>
              </a:spcBef>
              <a:spcAft>
                <a:spcPct val="0"/>
              </a:spcAft>
            </a:pPr>
            <a:r>
              <a:rPr lang="pt-BR" altLang="pt-BR" sz="2400" dirty="0">
                <a:solidFill>
                  <a:srgbClr val="2B767D"/>
                </a:solidFill>
                <a:ea typeface="Calibri" panose="020F0502020204030204" pitchFamily="34" charset="0"/>
                <a:cs typeface="Arial" panose="020B0604020202020204" pitchFamily="34" charset="0"/>
              </a:rPr>
              <a:t>PIERNAS / ESPALDA</a:t>
            </a:r>
          </a:p>
        </p:txBody>
      </p:sp>
      <p:sp>
        <p:nvSpPr>
          <p:cNvPr id="8"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BR" sz="3200" dirty="0">
                <a:solidFill>
                  <a:srgbClr val="2B767D"/>
                </a:solidFill>
                <a:ea typeface="SimHei" panose="02010609060101010101" pitchFamily="49" charset="-122"/>
              </a:rPr>
              <a:t>MOVIMIENTOS MOTORIZADOS</a:t>
            </a:r>
          </a:p>
        </p:txBody>
      </p:sp>
      <p:grpSp>
        <p:nvGrpSpPr>
          <p:cNvPr id="9" name="Grupo 8"/>
          <p:cNvGrpSpPr/>
          <p:nvPr/>
        </p:nvGrpSpPr>
        <p:grpSpPr>
          <a:xfrm>
            <a:off x="1" y="-34583"/>
            <a:ext cx="12192000" cy="1100339"/>
            <a:chOff x="1" y="-34583"/>
            <a:chExt cx="12192000" cy="1100339"/>
          </a:xfrm>
        </p:grpSpPr>
        <p:pic>
          <p:nvPicPr>
            <p:cNvPr id="10" name="Image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11" name="Image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12" name="Image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Tree>
    <p:extLst>
      <p:ext uri="{BB962C8B-B14F-4D97-AF65-F5344CB8AC3E}">
        <p14:creationId xmlns:p14="http://schemas.microsoft.com/office/powerpoint/2010/main" val="1519300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ço Reservado para Rodapé 1"/>
          <p:cNvSpPr txBox="1">
            <a:spLocks/>
          </p:cNvSpPr>
          <p:nvPr/>
        </p:nvSpPr>
        <p:spPr>
          <a:xfrm>
            <a:off x="10950350" y="6429059"/>
            <a:ext cx="977900" cy="365125"/>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000"/>
              </a:lnSpc>
            </a:pPr>
            <a:r>
              <a:rPr lang="pt-BR" kern="600" dirty="0">
                <a:solidFill>
                  <a:prstClr val="white"/>
                </a:solidFill>
              </a:rPr>
              <a:t>PROTOCOLODE ENTREGA</a:t>
            </a:r>
          </a:p>
        </p:txBody>
      </p:sp>
      <p:pic>
        <p:nvPicPr>
          <p:cNvPr id="24" name="Imagem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4163" y="2752881"/>
            <a:ext cx="7200900" cy="3496922"/>
          </a:xfrm>
          <a:prstGeom prst="rect">
            <a:avLst/>
          </a:prstGeom>
        </p:spPr>
      </p:pic>
      <p:sp>
        <p:nvSpPr>
          <p:cNvPr id="8" name="Retângulo 7"/>
          <p:cNvSpPr/>
          <p:nvPr/>
        </p:nvSpPr>
        <p:spPr>
          <a:xfrm>
            <a:off x="542365" y="1944318"/>
            <a:ext cx="7281990" cy="461665"/>
          </a:xfrm>
          <a:prstGeom prst="rect">
            <a:avLst/>
          </a:prstGeom>
        </p:spPr>
        <p:txBody>
          <a:bodyPr wrap="square">
            <a:spAutoFit/>
          </a:bodyPr>
          <a:lstStyle/>
          <a:p>
            <a:pPr eaLnBrk="0" fontAlgn="base" hangingPunct="0">
              <a:spcBef>
                <a:spcPct val="0"/>
              </a:spcBef>
              <a:spcAft>
                <a:spcPct val="0"/>
              </a:spcAft>
            </a:pPr>
            <a:r>
              <a:rPr lang="pt-BR" altLang="pt-BR" sz="2400" dirty="0">
                <a:solidFill>
                  <a:srgbClr val="2B767D"/>
                </a:solidFill>
                <a:ea typeface="Calibri" panose="020F0502020204030204" pitchFamily="34" charset="0"/>
                <a:cs typeface="Arial" panose="020B0604020202020204" pitchFamily="34" charset="0"/>
              </a:rPr>
              <a:t>TRENDELEMBURG / TRENDELEMBURG INVERTIDO</a:t>
            </a:r>
          </a:p>
        </p:txBody>
      </p:sp>
      <p:sp>
        <p:nvSpPr>
          <p:cNvPr id="9"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BR" sz="3200" dirty="0">
                <a:solidFill>
                  <a:srgbClr val="2B767D"/>
                </a:solidFill>
                <a:ea typeface="SimHei" panose="02010609060101010101" pitchFamily="49" charset="-122"/>
              </a:rPr>
              <a:t>MOVIMIENTOS MOTORIZADOS</a:t>
            </a:r>
          </a:p>
        </p:txBody>
      </p:sp>
      <p:grpSp>
        <p:nvGrpSpPr>
          <p:cNvPr id="10" name="Grupo 9"/>
          <p:cNvGrpSpPr/>
          <p:nvPr/>
        </p:nvGrpSpPr>
        <p:grpSpPr>
          <a:xfrm>
            <a:off x="1" y="-34583"/>
            <a:ext cx="12192000" cy="1100339"/>
            <a:chOff x="1" y="-34583"/>
            <a:chExt cx="12192000" cy="1100339"/>
          </a:xfrm>
        </p:grpSpPr>
        <p:pic>
          <p:nvPicPr>
            <p:cNvPr id="11" name="Image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12" name="Image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13" name="Imagem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Tree>
    <p:extLst>
      <p:ext uri="{BB962C8B-B14F-4D97-AF65-F5344CB8AC3E}">
        <p14:creationId xmlns:p14="http://schemas.microsoft.com/office/powerpoint/2010/main" val="3644924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ço Reservado para Rodapé 1"/>
          <p:cNvSpPr txBox="1">
            <a:spLocks/>
          </p:cNvSpPr>
          <p:nvPr/>
        </p:nvSpPr>
        <p:spPr>
          <a:xfrm>
            <a:off x="10950350" y="6429059"/>
            <a:ext cx="977900" cy="365125"/>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000"/>
              </a:lnSpc>
            </a:pPr>
            <a:r>
              <a:rPr lang="pt-BR" kern="600" dirty="0">
                <a:solidFill>
                  <a:prstClr val="white"/>
                </a:solidFill>
              </a:rPr>
              <a:t>PROTOCOLO</a:t>
            </a:r>
          </a:p>
          <a:p>
            <a:pPr>
              <a:lnSpc>
                <a:spcPts val="1000"/>
              </a:lnSpc>
            </a:pPr>
            <a:r>
              <a:rPr lang="pt-BR" kern="600" dirty="0">
                <a:solidFill>
                  <a:prstClr val="white"/>
                </a:solidFill>
              </a:rPr>
              <a:t>DE ENTREGA</a:t>
            </a:r>
          </a:p>
        </p:txBody>
      </p:sp>
      <p:pic>
        <p:nvPicPr>
          <p:cNvPr id="23" name="Imagem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9079" y="2192555"/>
            <a:ext cx="5162550" cy="4049252"/>
          </a:xfrm>
          <a:prstGeom prst="rect">
            <a:avLst/>
          </a:prstGeom>
        </p:spPr>
      </p:pic>
      <p:sp>
        <p:nvSpPr>
          <p:cNvPr id="8" name="Retângulo 7"/>
          <p:cNvSpPr/>
          <p:nvPr/>
        </p:nvSpPr>
        <p:spPr>
          <a:xfrm>
            <a:off x="542365" y="1944318"/>
            <a:ext cx="5983126" cy="461665"/>
          </a:xfrm>
          <a:prstGeom prst="rect">
            <a:avLst/>
          </a:prstGeom>
        </p:spPr>
        <p:txBody>
          <a:bodyPr wrap="square">
            <a:spAutoFit/>
          </a:bodyPr>
          <a:lstStyle/>
          <a:p>
            <a:pPr eaLnBrk="0" fontAlgn="base" hangingPunct="0">
              <a:spcBef>
                <a:spcPct val="0"/>
              </a:spcBef>
              <a:spcAft>
                <a:spcPct val="0"/>
              </a:spcAft>
            </a:pPr>
            <a:r>
              <a:rPr lang="pt-BR" altLang="pt-BR" sz="2400" dirty="0">
                <a:solidFill>
                  <a:srgbClr val="2B767D"/>
                </a:solidFill>
                <a:ea typeface="Calibri" panose="020F0502020204030204" pitchFamily="34" charset="0"/>
                <a:cs typeface="Arial" panose="020B0604020202020204" pitchFamily="34" charset="0"/>
              </a:rPr>
              <a:t>LATERAL DERECHA /IZQUIERDA</a:t>
            </a:r>
          </a:p>
        </p:txBody>
      </p:sp>
      <p:sp>
        <p:nvSpPr>
          <p:cNvPr id="9"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BR" sz="3200" dirty="0">
                <a:solidFill>
                  <a:srgbClr val="2B767D"/>
                </a:solidFill>
                <a:ea typeface="SimHei" panose="02010609060101010101" pitchFamily="49" charset="-122"/>
              </a:rPr>
              <a:t>MOVIMIENTOS MOTORIZADOS</a:t>
            </a:r>
          </a:p>
        </p:txBody>
      </p:sp>
      <p:grpSp>
        <p:nvGrpSpPr>
          <p:cNvPr id="10" name="Grupo 9"/>
          <p:cNvGrpSpPr/>
          <p:nvPr/>
        </p:nvGrpSpPr>
        <p:grpSpPr>
          <a:xfrm>
            <a:off x="1" y="-34583"/>
            <a:ext cx="12192000" cy="1100339"/>
            <a:chOff x="1" y="-34583"/>
            <a:chExt cx="12192000" cy="1100339"/>
          </a:xfrm>
        </p:grpSpPr>
        <p:pic>
          <p:nvPicPr>
            <p:cNvPr id="11" name="Image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12" name="Image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13" name="Imagem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Tree>
    <p:extLst>
      <p:ext uri="{BB962C8B-B14F-4D97-AF65-F5344CB8AC3E}">
        <p14:creationId xmlns:p14="http://schemas.microsoft.com/office/powerpoint/2010/main" val="4251698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700" y="2230429"/>
            <a:ext cx="3965427" cy="3337567"/>
          </a:xfrm>
          <a:prstGeom prst="rect">
            <a:avLst/>
          </a:prstGeom>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530" y="2262433"/>
            <a:ext cx="3652786" cy="3305563"/>
          </a:xfrm>
          <a:prstGeom prst="rect">
            <a:avLst/>
          </a:prstGeom>
        </p:spPr>
      </p:pic>
      <p:sp>
        <p:nvSpPr>
          <p:cNvPr id="6"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BR" sz="3200" dirty="0">
                <a:solidFill>
                  <a:srgbClr val="2B767D"/>
                </a:solidFill>
                <a:ea typeface="SimHei" panose="02010609060101010101" pitchFamily="49" charset="-122"/>
              </a:rPr>
              <a:t>POSICIONAMIENTO</a:t>
            </a:r>
          </a:p>
        </p:txBody>
      </p:sp>
      <p:sp>
        <p:nvSpPr>
          <p:cNvPr id="8" name="Retângulo 7"/>
          <p:cNvSpPr/>
          <p:nvPr/>
        </p:nvSpPr>
        <p:spPr>
          <a:xfrm>
            <a:off x="1145700" y="4829332"/>
            <a:ext cx="1255214" cy="369332"/>
          </a:xfrm>
          <a:prstGeom prst="rect">
            <a:avLst/>
          </a:prstGeom>
        </p:spPr>
        <p:txBody>
          <a:bodyPr wrap="square">
            <a:spAutoFit/>
          </a:bodyPr>
          <a:lstStyle/>
          <a:p>
            <a:pPr algn="ctr" eaLnBrk="0" fontAlgn="base" hangingPunct="0">
              <a:spcBef>
                <a:spcPct val="0"/>
              </a:spcBef>
              <a:spcAft>
                <a:spcPct val="0"/>
              </a:spcAft>
            </a:pPr>
            <a:r>
              <a:rPr lang="pt-BR" altLang="pt-BR" dirty="0">
                <a:solidFill>
                  <a:srgbClr val="2B767D"/>
                </a:solidFill>
                <a:ea typeface="Calibri" panose="020F0502020204030204" pitchFamily="34" charset="0"/>
                <a:cs typeface="Arial" panose="020B0604020202020204" pitchFamily="34" charset="0"/>
              </a:rPr>
              <a:t>REFLEX</a:t>
            </a:r>
          </a:p>
        </p:txBody>
      </p:sp>
      <p:sp>
        <p:nvSpPr>
          <p:cNvPr id="9" name="Retângulo 8"/>
          <p:cNvSpPr/>
          <p:nvPr/>
        </p:nvSpPr>
        <p:spPr>
          <a:xfrm>
            <a:off x="6756672" y="5013998"/>
            <a:ext cx="1255214" cy="369332"/>
          </a:xfrm>
          <a:prstGeom prst="rect">
            <a:avLst/>
          </a:prstGeom>
        </p:spPr>
        <p:txBody>
          <a:bodyPr wrap="square">
            <a:spAutoFit/>
          </a:bodyPr>
          <a:lstStyle/>
          <a:p>
            <a:pPr algn="ctr" eaLnBrk="0" fontAlgn="base" hangingPunct="0">
              <a:spcBef>
                <a:spcPct val="0"/>
              </a:spcBef>
              <a:spcAft>
                <a:spcPct val="0"/>
              </a:spcAft>
            </a:pPr>
            <a:r>
              <a:rPr lang="pt-BR" altLang="pt-BR" dirty="0">
                <a:solidFill>
                  <a:srgbClr val="2B767D"/>
                </a:solidFill>
                <a:ea typeface="Calibri" panose="020F0502020204030204" pitchFamily="34" charset="0"/>
                <a:cs typeface="Arial" panose="020B0604020202020204" pitchFamily="34" charset="0"/>
              </a:rPr>
              <a:t>FLEX</a:t>
            </a:r>
          </a:p>
        </p:txBody>
      </p:sp>
      <p:grpSp>
        <p:nvGrpSpPr>
          <p:cNvPr id="11" name="Grupo 10"/>
          <p:cNvGrpSpPr/>
          <p:nvPr/>
        </p:nvGrpSpPr>
        <p:grpSpPr>
          <a:xfrm>
            <a:off x="1" y="-34583"/>
            <a:ext cx="12192000" cy="1100339"/>
            <a:chOff x="1" y="-34583"/>
            <a:chExt cx="12192000" cy="1100339"/>
          </a:xfrm>
        </p:grpSpPr>
        <p:pic>
          <p:nvPicPr>
            <p:cNvPr id="16" name="Imagem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17" name="Imagem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18" name="Imagem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Tree>
    <p:extLst>
      <p:ext uri="{BB962C8B-B14F-4D97-AF65-F5344CB8AC3E}">
        <p14:creationId xmlns:p14="http://schemas.microsoft.com/office/powerpoint/2010/main" val="849492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ço Reservado para Rodapé 1"/>
          <p:cNvSpPr txBox="1">
            <a:spLocks/>
          </p:cNvSpPr>
          <p:nvPr/>
        </p:nvSpPr>
        <p:spPr>
          <a:xfrm>
            <a:off x="10950350" y="6429059"/>
            <a:ext cx="977900" cy="365125"/>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000"/>
              </a:lnSpc>
            </a:pPr>
            <a:r>
              <a:rPr lang="pt-BR" kern="600" dirty="0">
                <a:solidFill>
                  <a:prstClr val="white"/>
                </a:solidFill>
              </a:rPr>
              <a:t>PROTOCOLO</a:t>
            </a:r>
          </a:p>
          <a:p>
            <a:pPr>
              <a:lnSpc>
                <a:spcPts val="1000"/>
              </a:lnSpc>
            </a:pPr>
            <a:r>
              <a:rPr lang="pt-BR" kern="600" dirty="0">
                <a:solidFill>
                  <a:prstClr val="white"/>
                </a:solidFill>
              </a:rPr>
              <a:t>DE ENTREGA</a:t>
            </a:r>
          </a:p>
        </p:txBody>
      </p:sp>
      <p:pic>
        <p:nvPicPr>
          <p:cNvPr id="12" name="Imagem 11"/>
          <p:cNvPicPr>
            <a:picLocks noChangeAspect="1"/>
          </p:cNvPicPr>
          <p:nvPr/>
        </p:nvPicPr>
        <p:blipFill rotWithShape="1">
          <a:blip r:embed="rId2"/>
          <a:srcRect l="2865" r="992" b="19249"/>
          <a:stretch/>
        </p:blipFill>
        <p:spPr>
          <a:xfrm>
            <a:off x="716973" y="1983684"/>
            <a:ext cx="10959685" cy="2988000"/>
          </a:xfrm>
          <a:prstGeom prst="rect">
            <a:avLst/>
          </a:prstGeom>
        </p:spPr>
      </p:pic>
      <p:sp>
        <p:nvSpPr>
          <p:cNvPr id="7"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BR" sz="3200" dirty="0">
                <a:solidFill>
                  <a:srgbClr val="2B767D"/>
                </a:solidFill>
                <a:ea typeface="SimHei" panose="02010609060101010101" pitchFamily="49" charset="-122"/>
              </a:rPr>
              <a:t>POSICIONAMENTO</a:t>
            </a:r>
          </a:p>
        </p:txBody>
      </p:sp>
      <p:sp>
        <p:nvSpPr>
          <p:cNvPr id="2" name="Retângulo 1"/>
          <p:cNvSpPr/>
          <p:nvPr/>
        </p:nvSpPr>
        <p:spPr>
          <a:xfrm>
            <a:off x="1604100" y="5198664"/>
            <a:ext cx="1899623" cy="646331"/>
          </a:xfrm>
          <a:prstGeom prst="rect">
            <a:avLst/>
          </a:prstGeom>
        </p:spPr>
        <p:txBody>
          <a:bodyPr wrap="none">
            <a:spAutoFit/>
          </a:bodyPr>
          <a:lstStyle/>
          <a:p>
            <a:pPr eaLnBrk="0" fontAlgn="base" hangingPunct="0">
              <a:spcBef>
                <a:spcPct val="0"/>
              </a:spcBef>
              <a:spcAft>
                <a:spcPct val="0"/>
              </a:spcAft>
            </a:pPr>
            <a:r>
              <a:rPr lang="pt-BR" altLang="pt-BR" dirty="0">
                <a:solidFill>
                  <a:srgbClr val="2B767D"/>
                </a:solidFill>
                <a:ea typeface="Calibri" panose="020F0502020204030204" pitchFamily="34" charset="0"/>
                <a:cs typeface="Arial" panose="020B0604020202020204" pitchFamily="34" charset="0"/>
              </a:rPr>
              <a:t>SEMIFLEXIÓN DE </a:t>
            </a:r>
          </a:p>
          <a:p>
            <a:pPr eaLnBrk="0" fontAlgn="base" hangingPunct="0">
              <a:spcBef>
                <a:spcPct val="0"/>
              </a:spcBef>
              <a:spcAft>
                <a:spcPct val="0"/>
              </a:spcAft>
            </a:pPr>
            <a:r>
              <a:rPr lang="pt-BR" altLang="pt-BR" dirty="0">
                <a:solidFill>
                  <a:srgbClr val="2B767D"/>
                </a:solidFill>
                <a:ea typeface="Calibri" panose="020F0502020204030204" pitchFamily="34" charset="0"/>
                <a:cs typeface="Arial" panose="020B0604020202020204" pitchFamily="34" charset="0"/>
              </a:rPr>
              <a:t>  PIERNA Y MUSLO</a:t>
            </a:r>
          </a:p>
        </p:txBody>
      </p:sp>
      <p:sp>
        <p:nvSpPr>
          <p:cNvPr id="8" name="Retângulo 7"/>
          <p:cNvSpPr/>
          <p:nvPr/>
        </p:nvSpPr>
        <p:spPr>
          <a:xfrm>
            <a:off x="5978924" y="5198663"/>
            <a:ext cx="1149674" cy="646331"/>
          </a:xfrm>
          <a:prstGeom prst="rect">
            <a:avLst/>
          </a:prstGeom>
        </p:spPr>
        <p:txBody>
          <a:bodyPr wrap="none">
            <a:spAutoFit/>
          </a:bodyPr>
          <a:lstStyle/>
          <a:p>
            <a:pPr eaLnBrk="0" fontAlgn="base" hangingPunct="0">
              <a:spcBef>
                <a:spcPct val="0"/>
              </a:spcBef>
              <a:spcAft>
                <a:spcPct val="0"/>
              </a:spcAft>
            </a:pPr>
            <a:r>
              <a:rPr lang="pt-BR" altLang="pt-BR" dirty="0">
                <a:solidFill>
                  <a:srgbClr val="2B767D"/>
                </a:solidFill>
                <a:ea typeface="Calibri" panose="020F0502020204030204" pitchFamily="34" charset="0"/>
                <a:cs typeface="Arial" panose="020B0604020202020204" pitchFamily="34" charset="0"/>
              </a:rPr>
              <a:t> EXTREMA</a:t>
            </a:r>
          </a:p>
          <a:p>
            <a:pPr eaLnBrk="0" fontAlgn="base" hangingPunct="0">
              <a:spcBef>
                <a:spcPct val="0"/>
              </a:spcBef>
              <a:spcAft>
                <a:spcPct val="0"/>
              </a:spcAft>
            </a:pPr>
            <a:r>
              <a:rPr lang="pt-BR" altLang="pt-BR" dirty="0">
                <a:solidFill>
                  <a:srgbClr val="2B767D"/>
                </a:solidFill>
                <a:ea typeface="Calibri" panose="020F0502020204030204" pitchFamily="34" charset="0"/>
                <a:cs typeface="Arial" panose="020B0604020202020204" pitchFamily="34" charset="0"/>
              </a:rPr>
              <a:t> LORDOSE</a:t>
            </a:r>
          </a:p>
        </p:txBody>
      </p:sp>
      <p:sp>
        <p:nvSpPr>
          <p:cNvPr id="9" name="Retângulo 8"/>
          <p:cNvSpPr/>
          <p:nvPr/>
        </p:nvSpPr>
        <p:spPr>
          <a:xfrm>
            <a:off x="9840628" y="5198663"/>
            <a:ext cx="978409" cy="369332"/>
          </a:xfrm>
          <a:prstGeom prst="rect">
            <a:avLst/>
          </a:prstGeom>
        </p:spPr>
        <p:txBody>
          <a:bodyPr wrap="none">
            <a:spAutoFit/>
          </a:bodyPr>
          <a:lstStyle/>
          <a:p>
            <a:pPr eaLnBrk="0" fontAlgn="base" hangingPunct="0">
              <a:spcBef>
                <a:spcPct val="0"/>
              </a:spcBef>
              <a:spcAft>
                <a:spcPct val="0"/>
              </a:spcAft>
            </a:pPr>
            <a:r>
              <a:rPr lang="pt-BR" altLang="pt-BR" dirty="0">
                <a:solidFill>
                  <a:srgbClr val="2B767D"/>
                </a:solidFill>
                <a:ea typeface="Calibri" panose="020F0502020204030204" pitchFamily="34" charset="0"/>
                <a:cs typeface="Arial" panose="020B0604020202020204" pitchFamily="34" charset="0"/>
              </a:rPr>
              <a:t>FOWLER</a:t>
            </a:r>
          </a:p>
        </p:txBody>
      </p:sp>
      <p:grpSp>
        <p:nvGrpSpPr>
          <p:cNvPr id="13" name="Grupo 12"/>
          <p:cNvGrpSpPr/>
          <p:nvPr/>
        </p:nvGrpSpPr>
        <p:grpSpPr>
          <a:xfrm>
            <a:off x="1" y="-34583"/>
            <a:ext cx="12192000" cy="1100339"/>
            <a:chOff x="1" y="-34583"/>
            <a:chExt cx="12192000" cy="1100339"/>
          </a:xfrm>
        </p:grpSpPr>
        <p:pic>
          <p:nvPicPr>
            <p:cNvPr id="14" name="Imagem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15" name="Imagem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20" name="Imagem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Tree>
    <p:extLst>
      <p:ext uri="{BB962C8B-B14F-4D97-AF65-F5344CB8AC3E}">
        <p14:creationId xmlns:p14="http://schemas.microsoft.com/office/powerpoint/2010/main" val="3174554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m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7600" y="1752349"/>
            <a:ext cx="6803800" cy="4081403"/>
          </a:xfrm>
          <a:prstGeom prst="rect">
            <a:avLst/>
          </a:prstGeom>
        </p:spPr>
      </p:pic>
      <p:sp>
        <p:nvSpPr>
          <p:cNvPr id="7" name="Retângulo 6"/>
          <p:cNvSpPr/>
          <p:nvPr/>
        </p:nvSpPr>
        <p:spPr>
          <a:xfrm>
            <a:off x="750184" y="2525909"/>
            <a:ext cx="4995095" cy="461665"/>
          </a:xfrm>
          <a:prstGeom prst="rect">
            <a:avLst/>
          </a:prstGeom>
        </p:spPr>
        <p:txBody>
          <a:bodyPr wrap="square">
            <a:spAutoFit/>
          </a:bodyPr>
          <a:lstStyle/>
          <a:p>
            <a:pPr eaLnBrk="0" fontAlgn="base" hangingPunct="0">
              <a:spcBef>
                <a:spcPct val="0"/>
              </a:spcBef>
              <a:spcAft>
                <a:spcPct val="0"/>
              </a:spcAft>
            </a:pPr>
            <a:r>
              <a:rPr lang="pt-BR" altLang="pt-BR" sz="2400" dirty="0">
                <a:solidFill>
                  <a:srgbClr val="2B767D"/>
                </a:solidFill>
                <a:ea typeface="Calibri" panose="020F0502020204030204" pitchFamily="34" charset="0"/>
                <a:cs typeface="Arial" panose="020B0604020202020204" pitchFamily="34" charset="0"/>
              </a:rPr>
              <a:t>EXTENSIÓN ABDOMINAL</a:t>
            </a:r>
          </a:p>
        </p:txBody>
      </p:sp>
      <p:sp>
        <p:nvSpPr>
          <p:cNvPr id="8"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BR" sz="3200" dirty="0">
                <a:solidFill>
                  <a:srgbClr val="2B767D"/>
                </a:solidFill>
                <a:ea typeface="SimHei" panose="02010609060101010101" pitchFamily="49" charset="-122"/>
              </a:rPr>
              <a:t>POSICIONAMIENTO</a:t>
            </a:r>
          </a:p>
        </p:txBody>
      </p:sp>
      <p:sp>
        <p:nvSpPr>
          <p:cNvPr id="9" name="CaixaDeTexto 8"/>
          <p:cNvSpPr txBox="1"/>
          <p:nvPr/>
        </p:nvSpPr>
        <p:spPr>
          <a:xfrm>
            <a:off x="562048" y="3104205"/>
            <a:ext cx="4029635" cy="2031325"/>
          </a:xfrm>
          <a:prstGeom prst="rect">
            <a:avLst/>
          </a:prstGeom>
          <a:noFill/>
        </p:spPr>
        <p:txBody>
          <a:bodyPr wrap="square" rtlCol="0">
            <a:spAutoFit/>
          </a:bodyPr>
          <a:lstStyle/>
          <a:p>
            <a:pPr algn="just"/>
            <a:r>
              <a:rPr lang="es-ES" dirty="0">
                <a:solidFill>
                  <a:srgbClr val="E7E6E6">
                    <a:lumMod val="50000"/>
                  </a:srgbClr>
                </a:solidFill>
              </a:rPr>
              <a:t> La mesa permite un amplio ángulo de extensión abdominal sin necesidad de un dispositivo de elevación de riñón.</a:t>
            </a:r>
          </a:p>
          <a:p>
            <a:pPr algn="just"/>
            <a:endParaRPr lang="es-ES" dirty="0">
              <a:solidFill>
                <a:srgbClr val="E7E6E6">
                  <a:lumMod val="50000"/>
                </a:srgbClr>
              </a:solidFill>
            </a:endParaRPr>
          </a:p>
          <a:p>
            <a:pPr algn="just"/>
            <a:r>
              <a:rPr lang="es-ES" dirty="0">
                <a:solidFill>
                  <a:srgbClr val="E7E6E6">
                    <a:lumMod val="50000"/>
                  </a:srgbClr>
                </a:solidFill>
              </a:rPr>
              <a:t> El ángulo obtenido con la combinación “PIERNA“ y “TRENDELEMBURG” equivale a una elevación de 150 </a:t>
            </a:r>
            <a:r>
              <a:rPr lang="es-ES" dirty="0" err="1">
                <a:solidFill>
                  <a:srgbClr val="E7E6E6">
                    <a:lumMod val="50000"/>
                  </a:srgbClr>
                </a:solidFill>
              </a:rPr>
              <a:t>mm.</a:t>
            </a:r>
            <a:endParaRPr lang="es-ES" dirty="0">
              <a:solidFill>
                <a:srgbClr val="E7E6E6">
                  <a:lumMod val="50000"/>
                </a:srgbClr>
              </a:solidFill>
            </a:endParaRPr>
          </a:p>
        </p:txBody>
      </p:sp>
      <p:grpSp>
        <p:nvGrpSpPr>
          <p:cNvPr id="10" name="Grupo 9"/>
          <p:cNvGrpSpPr/>
          <p:nvPr/>
        </p:nvGrpSpPr>
        <p:grpSpPr>
          <a:xfrm>
            <a:off x="1" y="-34583"/>
            <a:ext cx="12192000" cy="1100339"/>
            <a:chOff x="1" y="-34583"/>
            <a:chExt cx="12192000" cy="1100339"/>
          </a:xfrm>
        </p:grpSpPr>
        <p:pic>
          <p:nvPicPr>
            <p:cNvPr id="11" name="Image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12" name="Image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13" name="Imagem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Tree>
    <p:extLst>
      <p:ext uri="{BB962C8B-B14F-4D97-AF65-F5344CB8AC3E}">
        <p14:creationId xmlns:p14="http://schemas.microsoft.com/office/powerpoint/2010/main" val="1779550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91" y="-18156"/>
            <a:ext cx="12224890" cy="6875807"/>
          </a:xfrm>
          <a:prstGeom prst="rect">
            <a:avLst/>
          </a:prstGeom>
        </p:spPr>
      </p:pic>
      <p:pic>
        <p:nvPicPr>
          <p:cNvPr id="17" name="Imagem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790" y="800498"/>
            <a:ext cx="1597349" cy="1120155"/>
          </a:xfrm>
          <a:prstGeom prst="rect">
            <a:avLst/>
          </a:prstGeom>
        </p:spPr>
      </p:pic>
      <p:pic>
        <p:nvPicPr>
          <p:cNvPr id="18" name="Imagem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063" y="5092114"/>
            <a:ext cx="2274802" cy="1062800"/>
          </a:xfrm>
          <a:prstGeom prst="rect">
            <a:avLst/>
          </a:prstGeom>
        </p:spPr>
      </p:pic>
      <p:sp>
        <p:nvSpPr>
          <p:cNvPr id="8" name="Retângulo 7"/>
          <p:cNvSpPr/>
          <p:nvPr/>
        </p:nvSpPr>
        <p:spPr>
          <a:xfrm>
            <a:off x="1931352" y="2924740"/>
            <a:ext cx="8296403" cy="990015"/>
          </a:xfrm>
          <a:prstGeom prst="rect">
            <a:avLst/>
          </a:prstGeom>
          <a:effectLst>
            <a:outerShdw blurRad="50800" dist="38100" dir="2700000" algn="tl" rotWithShape="0">
              <a:prstClr val="black">
                <a:alpha val="40000"/>
              </a:prstClr>
            </a:outerShdw>
          </a:effectLst>
        </p:spPr>
        <p:txBody>
          <a:bodyPr wrap="square">
            <a:spAutoFit/>
          </a:bodyPr>
          <a:lstStyle/>
          <a:p>
            <a:pPr algn="ctr">
              <a:lnSpc>
                <a:spcPts val="7000"/>
              </a:lnSpc>
            </a:pPr>
            <a:r>
              <a:rPr lang="pt-BR" sz="6600" dirty="0">
                <a:solidFill>
                  <a:prstClr val="white"/>
                </a:solidFill>
              </a:rPr>
              <a:t>LIMPIEZA</a:t>
            </a:r>
            <a:endParaRPr lang="pt-BR" sz="800" dirty="0">
              <a:solidFill>
                <a:prstClr val="white"/>
              </a:solidFill>
            </a:endParaRPr>
          </a:p>
        </p:txBody>
      </p:sp>
    </p:spTree>
    <p:extLst>
      <p:ext uri="{BB962C8B-B14F-4D97-AF65-F5344CB8AC3E}">
        <p14:creationId xmlns:p14="http://schemas.microsoft.com/office/powerpoint/2010/main" val="1074268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91" y="-18156"/>
            <a:ext cx="12224890" cy="6875807"/>
          </a:xfrm>
          <a:prstGeom prst="rect">
            <a:avLst/>
          </a:prstGeom>
        </p:spPr>
      </p:pic>
      <p:pic>
        <p:nvPicPr>
          <p:cNvPr id="17" name="Imagem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790" y="800498"/>
            <a:ext cx="1597349" cy="1120155"/>
          </a:xfrm>
          <a:prstGeom prst="rect">
            <a:avLst/>
          </a:prstGeom>
        </p:spPr>
      </p:pic>
      <p:pic>
        <p:nvPicPr>
          <p:cNvPr id="18" name="Imagem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063" y="5092114"/>
            <a:ext cx="2274802" cy="1062800"/>
          </a:xfrm>
          <a:prstGeom prst="rect">
            <a:avLst/>
          </a:prstGeom>
        </p:spPr>
      </p:pic>
      <p:sp>
        <p:nvSpPr>
          <p:cNvPr id="7" name="Retângulo 6"/>
          <p:cNvSpPr/>
          <p:nvPr/>
        </p:nvSpPr>
        <p:spPr>
          <a:xfrm>
            <a:off x="1973712" y="2924740"/>
            <a:ext cx="8211683" cy="990015"/>
          </a:xfrm>
          <a:prstGeom prst="rect">
            <a:avLst/>
          </a:prstGeom>
          <a:effectLst>
            <a:outerShdw blurRad="50800" dist="38100" dir="2700000" algn="tl" rotWithShape="0">
              <a:prstClr val="black">
                <a:alpha val="40000"/>
              </a:prstClr>
            </a:outerShdw>
          </a:effectLst>
        </p:spPr>
        <p:txBody>
          <a:bodyPr wrap="square">
            <a:spAutoFit/>
          </a:bodyPr>
          <a:lstStyle/>
          <a:p>
            <a:pPr algn="ctr">
              <a:lnSpc>
                <a:spcPts val="7000"/>
              </a:lnSpc>
            </a:pPr>
            <a:r>
              <a:rPr lang="pt-BR" sz="6000" dirty="0">
                <a:solidFill>
                  <a:prstClr val="white"/>
                </a:solidFill>
                <a:cs typeface="Arial" panose="020B0604020202020204" pitchFamily="34" charset="0"/>
              </a:rPr>
              <a:t>INSTALACIÓN</a:t>
            </a:r>
          </a:p>
        </p:txBody>
      </p:sp>
    </p:spTree>
    <p:extLst>
      <p:ext uri="{BB962C8B-B14F-4D97-AF65-F5344CB8AC3E}">
        <p14:creationId xmlns:p14="http://schemas.microsoft.com/office/powerpoint/2010/main" val="104162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ângulo 19"/>
          <p:cNvSpPr/>
          <p:nvPr/>
        </p:nvSpPr>
        <p:spPr>
          <a:xfrm>
            <a:off x="245148" y="2351714"/>
            <a:ext cx="5025010" cy="276999"/>
          </a:xfrm>
          <a:prstGeom prst="rect">
            <a:avLst/>
          </a:prstGeom>
        </p:spPr>
        <p:txBody>
          <a:bodyPr wrap="square">
            <a:spAutoFit/>
          </a:bodyPr>
          <a:lstStyle/>
          <a:p>
            <a:pPr eaLnBrk="0" fontAlgn="base" hangingPunct="0">
              <a:spcBef>
                <a:spcPct val="0"/>
              </a:spcBef>
              <a:spcAft>
                <a:spcPct val="0"/>
              </a:spcAft>
            </a:pPr>
            <a:r>
              <a:rPr lang="pt-BR" altLang="pt-BR" sz="1200" b="1" dirty="0">
                <a:solidFill>
                  <a:srgbClr val="2B767D"/>
                </a:solidFill>
                <a:latin typeface="Arial" panose="020B0604020202020204" pitchFamily="34" charset="0"/>
                <a:cs typeface="Arial" panose="020B0604020202020204" pitchFamily="34" charset="0"/>
              </a:rPr>
              <a:t> </a:t>
            </a:r>
            <a:endParaRPr lang="pt-BR" altLang="pt-BR" sz="1200" b="1" dirty="0">
              <a:solidFill>
                <a:srgbClr val="2B767D"/>
              </a:solidFill>
            </a:endParaRPr>
          </a:p>
        </p:txBody>
      </p:sp>
      <p:sp>
        <p:nvSpPr>
          <p:cNvPr id="2" name="Retângulo 1"/>
          <p:cNvSpPr/>
          <p:nvPr/>
        </p:nvSpPr>
        <p:spPr>
          <a:xfrm>
            <a:off x="5682671" y="3418791"/>
            <a:ext cx="603135" cy="600502"/>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solidFill>
                <a:prstClr val="black"/>
              </a:solidFill>
            </a:endParaRPr>
          </a:p>
        </p:txBody>
      </p:sp>
      <p:sp>
        <p:nvSpPr>
          <p:cNvPr id="21" name="Retângulo 20"/>
          <p:cNvSpPr/>
          <p:nvPr/>
        </p:nvSpPr>
        <p:spPr>
          <a:xfrm>
            <a:off x="6342430" y="3418791"/>
            <a:ext cx="4037704" cy="600502"/>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ES" sz="1400" dirty="0">
                <a:solidFill>
                  <a:prstClr val="black"/>
                </a:solidFill>
              </a:rPr>
              <a:t>No utilice paños ni materiales abrasivos para la limpieza.</a:t>
            </a:r>
            <a:endParaRPr lang="es-AR" sz="1400" dirty="0">
              <a:solidFill>
                <a:prstClr val="black"/>
              </a:solidFill>
            </a:endParaRPr>
          </a:p>
        </p:txBody>
      </p:sp>
      <p:sp>
        <p:nvSpPr>
          <p:cNvPr id="23" name="Retângulo 22"/>
          <p:cNvSpPr/>
          <p:nvPr/>
        </p:nvSpPr>
        <p:spPr>
          <a:xfrm>
            <a:off x="6349148" y="4099623"/>
            <a:ext cx="4037704" cy="711368"/>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ES" sz="1400" dirty="0">
                <a:solidFill>
                  <a:prstClr val="black"/>
                </a:solidFill>
                <a:latin typeface="Arial Narrow" panose="020B0606020202030204" pitchFamily="34" charset="0"/>
              </a:rPr>
              <a:t> </a:t>
            </a:r>
            <a:r>
              <a:rPr lang="es-ES" sz="1400" dirty="0">
                <a:solidFill>
                  <a:prstClr val="black"/>
                </a:solidFill>
              </a:rPr>
              <a:t>El equipo y sus accesorios no son compatibles para su uso en autoclave. Para su limpieza, desinfección o esterilización se deben seguir los siguientes pasos:</a:t>
            </a:r>
            <a:endParaRPr lang="es-AR" sz="1400" dirty="0">
              <a:solidFill>
                <a:prstClr val="black"/>
              </a:solidFill>
            </a:endParaRPr>
          </a:p>
        </p:txBody>
      </p:sp>
      <p:pic>
        <p:nvPicPr>
          <p:cNvPr id="26" name="Imagem 25"/>
          <p:cNvPicPr/>
          <p:nvPr/>
        </p:nvPicPr>
        <p:blipFill>
          <a:blip r:embed="rId2" cstate="print">
            <a:extLst>
              <a:ext uri="{28A0092B-C50C-407E-A947-70E740481C1C}">
                <a14:useLocalDpi xmlns:a14="http://schemas.microsoft.com/office/drawing/2010/main" val="0"/>
              </a:ext>
            </a:extLst>
          </a:blip>
          <a:stretch>
            <a:fillRect/>
          </a:stretch>
        </p:blipFill>
        <p:spPr>
          <a:xfrm>
            <a:off x="5822042" y="3547033"/>
            <a:ext cx="368300" cy="333375"/>
          </a:xfrm>
          <a:prstGeom prst="rect">
            <a:avLst/>
          </a:prstGeom>
          <a:ln>
            <a:noFill/>
          </a:ln>
        </p:spPr>
      </p:pic>
      <p:sp>
        <p:nvSpPr>
          <p:cNvPr id="28" name="Retângulo 27"/>
          <p:cNvSpPr/>
          <p:nvPr/>
        </p:nvSpPr>
        <p:spPr>
          <a:xfrm>
            <a:off x="5687596" y="4099623"/>
            <a:ext cx="603135" cy="711367"/>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solidFill>
                <a:prstClr val="black"/>
              </a:solidFill>
            </a:endParaRPr>
          </a:p>
        </p:txBody>
      </p:sp>
      <p:pic>
        <p:nvPicPr>
          <p:cNvPr id="31" name="Imagem 30"/>
          <p:cNvPicPr/>
          <p:nvPr/>
        </p:nvPicPr>
        <p:blipFill>
          <a:blip r:embed="rId2" cstate="print">
            <a:extLst>
              <a:ext uri="{28A0092B-C50C-407E-A947-70E740481C1C}">
                <a14:useLocalDpi xmlns:a14="http://schemas.microsoft.com/office/drawing/2010/main" val="0"/>
              </a:ext>
            </a:extLst>
          </a:blip>
          <a:stretch>
            <a:fillRect/>
          </a:stretch>
        </p:blipFill>
        <p:spPr>
          <a:xfrm>
            <a:off x="5797151" y="4282698"/>
            <a:ext cx="368300" cy="333375"/>
          </a:xfrm>
          <a:prstGeom prst="rect">
            <a:avLst/>
          </a:prstGeom>
          <a:ln>
            <a:noFill/>
          </a:ln>
        </p:spPr>
      </p:pic>
      <p:sp>
        <p:nvSpPr>
          <p:cNvPr id="34" name="Retângulo 33"/>
          <p:cNvSpPr/>
          <p:nvPr/>
        </p:nvSpPr>
        <p:spPr>
          <a:xfrm>
            <a:off x="6349148" y="2765071"/>
            <a:ext cx="4037704" cy="600502"/>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ES" sz="1400" dirty="0">
                <a:solidFill>
                  <a:prstClr val="black"/>
                </a:solidFill>
              </a:rPr>
              <a:t>Antes de iniciar la limpieza, verificar que el equipo no esté energizado.</a:t>
            </a:r>
            <a:endParaRPr lang="es-AR" sz="1400" dirty="0">
              <a:solidFill>
                <a:prstClr val="black"/>
              </a:solidFill>
              <a:latin typeface="Arial Narrow" panose="020B0606020202030204" pitchFamily="34" charset="0"/>
            </a:endParaRPr>
          </a:p>
        </p:txBody>
      </p:sp>
      <p:sp>
        <p:nvSpPr>
          <p:cNvPr id="35" name="Retângulo 34"/>
          <p:cNvSpPr/>
          <p:nvPr/>
        </p:nvSpPr>
        <p:spPr>
          <a:xfrm>
            <a:off x="5687595" y="2763456"/>
            <a:ext cx="603135" cy="600502"/>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solidFill>
                <a:prstClr val="black"/>
              </a:solidFill>
            </a:endParaRPr>
          </a:p>
        </p:txBody>
      </p:sp>
      <p:pic>
        <p:nvPicPr>
          <p:cNvPr id="36" name="Imagem 35"/>
          <p:cNvPicPr/>
          <p:nvPr/>
        </p:nvPicPr>
        <p:blipFill>
          <a:blip r:embed="rId2" cstate="print">
            <a:extLst>
              <a:ext uri="{28A0092B-C50C-407E-A947-70E740481C1C}">
                <a14:useLocalDpi xmlns:a14="http://schemas.microsoft.com/office/drawing/2010/main" val="0"/>
              </a:ext>
            </a:extLst>
          </a:blip>
          <a:stretch>
            <a:fillRect/>
          </a:stretch>
        </p:blipFill>
        <p:spPr>
          <a:xfrm>
            <a:off x="5797151" y="2932749"/>
            <a:ext cx="368300" cy="333375"/>
          </a:xfrm>
          <a:prstGeom prst="rect">
            <a:avLst/>
          </a:prstGeom>
          <a:ln>
            <a:noFill/>
          </a:ln>
        </p:spPr>
      </p:pic>
      <p:sp>
        <p:nvSpPr>
          <p:cNvPr id="19"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BR" sz="3200" dirty="0">
                <a:solidFill>
                  <a:srgbClr val="2B767D"/>
                </a:solidFill>
                <a:ea typeface="SimHei" panose="02010609060101010101" pitchFamily="49" charset="-122"/>
              </a:rPr>
              <a:t>LIMPIEZA</a:t>
            </a:r>
          </a:p>
        </p:txBody>
      </p:sp>
      <p:sp>
        <p:nvSpPr>
          <p:cNvPr id="22" name="CaixaDeTexto 21"/>
          <p:cNvSpPr txBox="1"/>
          <p:nvPr/>
        </p:nvSpPr>
        <p:spPr>
          <a:xfrm>
            <a:off x="712626" y="3453292"/>
            <a:ext cx="4549180" cy="646331"/>
          </a:xfrm>
          <a:prstGeom prst="rect">
            <a:avLst/>
          </a:prstGeom>
          <a:noFill/>
        </p:spPr>
        <p:txBody>
          <a:bodyPr wrap="square" rtlCol="0">
            <a:spAutoFit/>
          </a:bodyPr>
          <a:lstStyle/>
          <a:p>
            <a:pPr algn="just"/>
            <a:r>
              <a:rPr lang="es-ES" dirty="0">
                <a:solidFill>
                  <a:srgbClr val="E7E6E6">
                    <a:lumMod val="50000"/>
                  </a:srgbClr>
                </a:solidFill>
              </a:rPr>
              <a:t>Después de cada procedimiento quirúrgico, limpie y desinfecte el equipo.</a:t>
            </a:r>
            <a:endParaRPr lang="pt-BR" dirty="0">
              <a:solidFill>
                <a:srgbClr val="E7E6E6">
                  <a:lumMod val="50000"/>
                </a:srgbClr>
              </a:solidFill>
            </a:endParaRPr>
          </a:p>
        </p:txBody>
      </p:sp>
      <p:grpSp>
        <p:nvGrpSpPr>
          <p:cNvPr id="18" name="Grupo 17"/>
          <p:cNvGrpSpPr/>
          <p:nvPr/>
        </p:nvGrpSpPr>
        <p:grpSpPr>
          <a:xfrm>
            <a:off x="1" y="-34583"/>
            <a:ext cx="12192000" cy="1100339"/>
            <a:chOff x="1" y="-34583"/>
            <a:chExt cx="12192000" cy="1100339"/>
          </a:xfrm>
        </p:grpSpPr>
        <p:pic>
          <p:nvPicPr>
            <p:cNvPr id="24" name="Imagem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25" name="Imagem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33" name="Imagem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Tree>
    <p:extLst>
      <p:ext uri="{BB962C8B-B14F-4D97-AF65-F5344CB8AC3E}">
        <p14:creationId xmlns:p14="http://schemas.microsoft.com/office/powerpoint/2010/main" val="1858584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BR" sz="3200" dirty="0">
                <a:solidFill>
                  <a:srgbClr val="2B767D"/>
                </a:solidFill>
                <a:ea typeface="SimHei" panose="02010609060101010101" pitchFamily="49" charset="-122"/>
              </a:rPr>
              <a:t>LIMPIEZA</a:t>
            </a:r>
          </a:p>
        </p:txBody>
      </p:sp>
      <p:sp>
        <p:nvSpPr>
          <p:cNvPr id="7" name="CaixaDeTexto 6"/>
          <p:cNvSpPr txBox="1"/>
          <p:nvPr/>
        </p:nvSpPr>
        <p:spPr>
          <a:xfrm>
            <a:off x="542364" y="1756704"/>
            <a:ext cx="8206781" cy="4801314"/>
          </a:xfrm>
          <a:prstGeom prst="rect">
            <a:avLst/>
          </a:prstGeom>
          <a:noFill/>
        </p:spPr>
        <p:txBody>
          <a:bodyPr wrap="square" rtlCol="0">
            <a:spAutoFit/>
          </a:bodyPr>
          <a:lstStyle/>
          <a:p>
            <a:pPr algn="just"/>
            <a:r>
              <a:rPr lang="es-ES" dirty="0">
                <a:solidFill>
                  <a:srgbClr val="E7E6E6">
                    <a:lumMod val="50000"/>
                  </a:srgbClr>
                </a:solidFill>
              </a:rPr>
              <a:t>PRECAUCIONES</a:t>
            </a:r>
          </a:p>
          <a:p>
            <a:pPr algn="just"/>
            <a:endParaRPr lang="es-ES" dirty="0">
              <a:solidFill>
                <a:srgbClr val="E7E6E6">
                  <a:lumMod val="50000"/>
                </a:srgbClr>
              </a:solidFill>
            </a:endParaRPr>
          </a:p>
          <a:p>
            <a:pPr marL="285750" indent="-285750" algn="just">
              <a:buFont typeface="Arial" panose="020B0604020202020204" pitchFamily="34" charset="0"/>
              <a:buChar char="•"/>
            </a:pPr>
            <a:r>
              <a:rPr lang="es-ES" dirty="0">
                <a:solidFill>
                  <a:srgbClr val="E7E6E6">
                    <a:lumMod val="50000"/>
                  </a:srgbClr>
                </a:solidFill>
              </a:rPr>
              <a:t>Tenga cuidado de no dañar ni rayar el equipo. Para la limpieza, primero aplique una pequeña cantidad del líquido en un paño de limpieza.</a:t>
            </a:r>
          </a:p>
          <a:p>
            <a:pPr marL="285750" indent="-285750" algn="just">
              <a:buFont typeface="Arial" panose="020B0604020202020204" pitchFamily="34" charset="0"/>
              <a:buChar char="•"/>
            </a:pPr>
            <a:endParaRPr lang="es-ES" dirty="0">
              <a:solidFill>
                <a:srgbClr val="E7E6E6">
                  <a:lumMod val="50000"/>
                </a:srgbClr>
              </a:solidFill>
            </a:endParaRPr>
          </a:p>
          <a:p>
            <a:pPr marL="285750" indent="-285750" algn="just">
              <a:buFont typeface="Arial" panose="020B0604020202020204" pitchFamily="34" charset="0"/>
              <a:buChar char="•"/>
            </a:pPr>
            <a:r>
              <a:rPr lang="es-ES" dirty="0">
                <a:solidFill>
                  <a:srgbClr val="E7E6E6">
                    <a:lumMod val="50000"/>
                  </a:srgbClr>
                </a:solidFill>
              </a:rPr>
              <a:t>Siga los protocolos hospitalarios para el manejo de sangre y fluidos corporales.</a:t>
            </a:r>
          </a:p>
          <a:p>
            <a:pPr marL="285750" indent="-285750" algn="just">
              <a:buFont typeface="Arial" panose="020B0604020202020204" pitchFamily="34" charset="0"/>
              <a:buChar char="•"/>
            </a:pPr>
            <a:endParaRPr lang="es-ES" dirty="0">
              <a:solidFill>
                <a:srgbClr val="E7E6E6">
                  <a:lumMod val="50000"/>
                </a:srgbClr>
              </a:solidFill>
            </a:endParaRPr>
          </a:p>
          <a:p>
            <a:pPr marL="285750" indent="-285750" algn="just">
              <a:buFont typeface="Arial" panose="020B0604020202020204" pitchFamily="34" charset="0"/>
              <a:buChar char="•"/>
            </a:pPr>
            <a:r>
              <a:rPr lang="es-ES" dirty="0">
                <a:solidFill>
                  <a:srgbClr val="E7E6E6">
                    <a:lumMod val="50000"/>
                  </a:srgbClr>
                </a:solidFill>
              </a:rPr>
              <a:t>Siga el protocolo de su hospital si es necesario desinfectar la mesa antes de la instalación, observando las pautas anteriores para no dañar el equipo.</a:t>
            </a:r>
          </a:p>
          <a:p>
            <a:pPr marL="285750" indent="-285750" algn="just">
              <a:buFont typeface="Arial" panose="020B0604020202020204" pitchFamily="34" charset="0"/>
              <a:buChar char="•"/>
            </a:pPr>
            <a:endParaRPr lang="es-ES" dirty="0">
              <a:solidFill>
                <a:srgbClr val="E7E6E6">
                  <a:lumMod val="50000"/>
                </a:srgbClr>
              </a:solidFill>
            </a:endParaRPr>
          </a:p>
          <a:p>
            <a:pPr marL="285750" indent="-285750" algn="just">
              <a:buFont typeface="Arial" panose="020B0604020202020204" pitchFamily="34" charset="0"/>
              <a:buChar char="•"/>
            </a:pPr>
            <a:r>
              <a:rPr lang="es-ES" dirty="0">
                <a:solidFill>
                  <a:srgbClr val="E7E6E6">
                    <a:lumMod val="50000"/>
                  </a:srgbClr>
                </a:solidFill>
              </a:rPr>
              <a:t>No se recomienda el uso excesivo de agua.</a:t>
            </a:r>
          </a:p>
          <a:p>
            <a:pPr marL="285750" indent="-285750" algn="just">
              <a:buFont typeface="Arial" panose="020B0604020202020204" pitchFamily="34" charset="0"/>
              <a:buChar char="•"/>
            </a:pPr>
            <a:endParaRPr lang="es-ES" dirty="0">
              <a:solidFill>
                <a:srgbClr val="E7E6E6">
                  <a:lumMod val="50000"/>
                </a:srgbClr>
              </a:solidFill>
            </a:endParaRPr>
          </a:p>
          <a:p>
            <a:pPr marL="285750" indent="-285750" algn="just">
              <a:buFont typeface="Arial" panose="020B0604020202020204" pitchFamily="34" charset="0"/>
              <a:buChar char="•"/>
            </a:pPr>
            <a:r>
              <a:rPr lang="es-ES" dirty="0">
                <a:solidFill>
                  <a:srgbClr val="E7E6E6">
                    <a:lumMod val="50000"/>
                  </a:srgbClr>
                </a:solidFill>
              </a:rPr>
              <a:t>Evite el uso de aerosoles de limpieza.</a:t>
            </a:r>
          </a:p>
          <a:p>
            <a:pPr marL="285750" indent="-285750" algn="just">
              <a:buFont typeface="Arial" panose="020B0604020202020204" pitchFamily="34" charset="0"/>
              <a:buChar char="•"/>
            </a:pPr>
            <a:endParaRPr lang="es-ES" dirty="0">
              <a:solidFill>
                <a:srgbClr val="E7E6E6">
                  <a:lumMod val="50000"/>
                </a:srgbClr>
              </a:solidFill>
            </a:endParaRPr>
          </a:p>
          <a:p>
            <a:pPr marL="285750" indent="-285750" algn="just">
              <a:buFont typeface="Arial" panose="020B0604020202020204" pitchFamily="34" charset="0"/>
              <a:buChar char="•"/>
            </a:pPr>
            <a:r>
              <a:rPr lang="es-ES" dirty="0">
                <a:solidFill>
                  <a:srgbClr val="E7E6E6">
                    <a:lumMod val="50000"/>
                  </a:srgbClr>
                </a:solidFill>
              </a:rPr>
              <a:t>Coloque la mesa plana para limpiarla.</a:t>
            </a:r>
          </a:p>
          <a:p>
            <a:pPr marL="285750" indent="-285750" algn="just">
              <a:buFont typeface="Arial" panose="020B0604020202020204" pitchFamily="34" charset="0"/>
              <a:buChar char="•"/>
            </a:pPr>
            <a:endParaRPr lang="es-ES" dirty="0">
              <a:solidFill>
                <a:srgbClr val="E7E6E6">
                  <a:lumMod val="50000"/>
                </a:srgbClr>
              </a:solidFill>
            </a:endParaRPr>
          </a:p>
          <a:p>
            <a:pPr marL="285750" indent="-285750" algn="just">
              <a:buFont typeface="Arial" panose="020B0604020202020204" pitchFamily="34" charset="0"/>
              <a:buChar char="•"/>
            </a:pPr>
            <a:r>
              <a:rPr lang="es-ES" dirty="0">
                <a:solidFill>
                  <a:srgbClr val="E7E6E6">
                    <a:lumMod val="50000"/>
                  </a:srgbClr>
                </a:solidFill>
              </a:rPr>
              <a:t>Liberar las partes móviles para facilitar el acceso para limpieza y asepsia.</a:t>
            </a:r>
          </a:p>
        </p:txBody>
      </p:sp>
      <p:grpSp>
        <p:nvGrpSpPr>
          <p:cNvPr id="8" name="Grupo 7"/>
          <p:cNvGrpSpPr/>
          <p:nvPr/>
        </p:nvGrpSpPr>
        <p:grpSpPr>
          <a:xfrm>
            <a:off x="1" y="-34583"/>
            <a:ext cx="12192000" cy="1100339"/>
            <a:chOff x="1" y="-34583"/>
            <a:chExt cx="12192000" cy="1100339"/>
          </a:xfrm>
        </p:grpSpPr>
        <p:pic>
          <p:nvPicPr>
            <p:cNvPr id="9" name="Image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10" name="Image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11" name="Image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Tree>
    <p:extLst>
      <p:ext uri="{BB962C8B-B14F-4D97-AF65-F5344CB8AC3E}">
        <p14:creationId xmlns:p14="http://schemas.microsoft.com/office/powerpoint/2010/main" val="2381781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245148" y="1864376"/>
            <a:ext cx="8674021" cy="646331"/>
          </a:xfrm>
          <a:prstGeom prst="rect">
            <a:avLst/>
          </a:prstGeom>
        </p:spPr>
        <p:txBody>
          <a:bodyPr wrap="square">
            <a:spAutoFit/>
          </a:bodyPr>
          <a:lstStyle/>
          <a:p>
            <a:pPr eaLnBrk="0" fontAlgn="base" hangingPunct="0">
              <a:spcBef>
                <a:spcPct val="0"/>
              </a:spcBef>
              <a:spcAft>
                <a:spcPct val="0"/>
              </a:spcAft>
            </a:pPr>
            <a:r>
              <a:rPr lang="es-ES" altLang="pt-BR" sz="1200" dirty="0">
                <a:solidFill>
                  <a:srgbClr val="E7E6E6">
                    <a:lumMod val="50000"/>
                  </a:srgbClr>
                </a:solidFill>
                <a:latin typeface="Arial" panose="020B0604020202020204" pitchFamily="34" charset="0"/>
                <a:cs typeface="Arial" panose="020B0604020202020204" pitchFamily="34" charset="0"/>
              </a:rPr>
              <a:t> </a:t>
            </a:r>
          </a:p>
          <a:p>
            <a:r>
              <a:rPr lang="pt-BR" altLang="pt-BR" sz="1200" dirty="0">
                <a:solidFill>
                  <a:srgbClr val="E7E6E6">
                    <a:lumMod val="50000"/>
                  </a:srgbClr>
                </a:solidFill>
                <a:latin typeface="Arial" panose="020B0604020202020204" pitchFamily="34" charset="0"/>
                <a:cs typeface="Arial" panose="020B0604020202020204" pitchFamily="34" charset="0"/>
              </a:rPr>
              <a:t> </a:t>
            </a:r>
            <a:endParaRPr lang="pt-BR" sz="1200" dirty="0">
              <a:solidFill>
                <a:srgbClr val="E7E6E6">
                  <a:lumMod val="50000"/>
                </a:srgbClr>
              </a:solidFill>
              <a:latin typeface="Arial" panose="020B0604020202020204" pitchFamily="34" charset="0"/>
              <a:cs typeface="Arial" panose="020B0604020202020204" pitchFamily="34" charset="0"/>
            </a:endParaRPr>
          </a:p>
          <a:p>
            <a:pPr eaLnBrk="0" fontAlgn="base" hangingPunct="0">
              <a:spcBef>
                <a:spcPct val="0"/>
              </a:spcBef>
              <a:spcAft>
                <a:spcPct val="0"/>
              </a:spcAft>
            </a:pPr>
            <a:endParaRPr lang="pt-BR" altLang="pt-BR" sz="1200" dirty="0">
              <a:solidFill>
                <a:srgbClr val="E7E6E6">
                  <a:lumMod val="50000"/>
                </a:srgbClr>
              </a:solidFill>
            </a:endParaRPr>
          </a:p>
        </p:txBody>
      </p:sp>
      <p:sp>
        <p:nvSpPr>
          <p:cNvPr id="7"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BR" sz="3200" dirty="0">
                <a:solidFill>
                  <a:srgbClr val="2B767D"/>
                </a:solidFill>
                <a:ea typeface="SimHei" panose="02010609060101010101" pitchFamily="49" charset="-122"/>
              </a:rPr>
              <a:t>LIMPIEZA</a:t>
            </a:r>
          </a:p>
        </p:txBody>
      </p:sp>
      <p:sp>
        <p:nvSpPr>
          <p:cNvPr id="8" name="CaixaDeTexto 7"/>
          <p:cNvSpPr txBox="1"/>
          <p:nvPr/>
        </p:nvSpPr>
        <p:spPr>
          <a:xfrm>
            <a:off x="542364" y="1756704"/>
            <a:ext cx="10856463" cy="4247317"/>
          </a:xfrm>
          <a:prstGeom prst="rect">
            <a:avLst/>
          </a:prstGeom>
          <a:noFill/>
        </p:spPr>
        <p:txBody>
          <a:bodyPr wrap="square" rtlCol="0">
            <a:spAutoFit/>
          </a:bodyPr>
          <a:lstStyle/>
          <a:p>
            <a:pPr algn="just"/>
            <a:r>
              <a:rPr lang="es-ES" dirty="0">
                <a:solidFill>
                  <a:srgbClr val="E7E6E6">
                    <a:lumMod val="50000"/>
                  </a:srgbClr>
                </a:solidFill>
              </a:rPr>
              <a:t>PRECAUCIONES</a:t>
            </a:r>
          </a:p>
          <a:p>
            <a:pPr algn="just"/>
            <a:endParaRPr lang="es-ES" dirty="0">
              <a:solidFill>
                <a:srgbClr val="E7E6E6">
                  <a:lumMod val="50000"/>
                </a:srgbClr>
              </a:solidFill>
            </a:endParaRPr>
          </a:p>
          <a:p>
            <a:pPr marL="285750" indent="-285750" algn="just">
              <a:buFont typeface="Arial" panose="020B0604020202020204" pitchFamily="34" charset="0"/>
              <a:buChar char="•"/>
            </a:pPr>
            <a:r>
              <a:rPr lang="es-ES" dirty="0">
                <a:solidFill>
                  <a:srgbClr val="E7E6E6">
                    <a:lumMod val="50000"/>
                  </a:srgbClr>
                </a:solidFill>
              </a:rPr>
              <a:t>Para limpiar colchones utilice agua y jabón.</a:t>
            </a:r>
          </a:p>
          <a:p>
            <a:pPr marL="285750" indent="-285750" algn="just">
              <a:buFont typeface="Arial" panose="020B0604020202020204" pitchFamily="34" charset="0"/>
              <a:buChar char="•"/>
            </a:pPr>
            <a:endParaRPr lang="es-ES" dirty="0">
              <a:solidFill>
                <a:srgbClr val="E7E6E6">
                  <a:lumMod val="50000"/>
                </a:srgbClr>
              </a:solidFill>
            </a:endParaRPr>
          </a:p>
          <a:p>
            <a:pPr marL="285750" indent="-285750" algn="just">
              <a:buFont typeface="Arial" panose="020B0604020202020204" pitchFamily="34" charset="0"/>
              <a:buChar char="•"/>
            </a:pPr>
            <a:r>
              <a:rPr lang="es-ES" dirty="0">
                <a:solidFill>
                  <a:srgbClr val="E7E6E6">
                    <a:lumMod val="50000"/>
                  </a:srgbClr>
                </a:solidFill>
              </a:rPr>
              <a:t>Para la limpieza de piezas de aluminio o plástico se recomienda utilizar un detergente multiusos de bajo contenido alcalino. El detergente también debe contener tensioactivos y fosfatos como componentes activos de limpieza. No utilizar un producto con decapante o producto abrasivo. Si las superficies están muy sucias, aplicar el detergente directamente, en forma concentrada, con un paño humedecido en la solución. Este procedimiento requiere una limpieza inmediata con un paño humedecido en agua limpia (no utilice un paño empapado en agua). Para completar la tarea, retira la mayor cantidad de agua posible con un paño seco.</a:t>
            </a:r>
          </a:p>
          <a:p>
            <a:pPr marL="285750" indent="-285750" algn="just">
              <a:buFont typeface="Arial" panose="020B0604020202020204" pitchFamily="34" charset="0"/>
              <a:buChar char="•"/>
            </a:pPr>
            <a:endParaRPr lang="es-ES" dirty="0">
              <a:solidFill>
                <a:srgbClr val="E7E6E6">
                  <a:lumMod val="50000"/>
                </a:srgbClr>
              </a:solidFill>
            </a:endParaRPr>
          </a:p>
          <a:p>
            <a:pPr marL="285750" indent="-285750" algn="just">
              <a:buFont typeface="Arial" panose="020B0604020202020204" pitchFamily="34" charset="0"/>
              <a:buChar char="•"/>
            </a:pPr>
            <a:r>
              <a:rPr lang="es-ES" dirty="0">
                <a:solidFill>
                  <a:srgbClr val="E7E6E6">
                    <a:lumMod val="50000"/>
                  </a:srgbClr>
                </a:solidFill>
              </a:rPr>
              <a:t>Para desinfectar piezas de aluminio o plástico, utilice un desinfectante a base de aldehídos y disuélvalo en una solución acuosa de uso habitual. Aplicar la solución con un paño ligeramente húmedo.</a:t>
            </a:r>
          </a:p>
          <a:p>
            <a:pPr marL="285750" indent="-285750" algn="just">
              <a:buFont typeface="Arial" panose="020B0604020202020204" pitchFamily="34" charset="0"/>
              <a:buChar char="•"/>
            </a:pPr>
            <a:endParaRPr lang="es-ES" dirty="0">
              <a:solidFill>
                <a:srgbClr val="E7E6E6">
                  <a:lumMod val="50000"/>
                </a:srgbClr>
              </a:solidFill>
            </a:endParaRPr>
          </a:p>
          <a:p>
            <a:pPr marL="285750" indent="-285750" algn="just">
              <a:buFont typeface="Arial" panose="020B0604020202020204" pitchFamily="34" charset="0"/>
              <a:buChar char="•"/>
            </a:pPr>
            <a:r>
              <a:rPr lang="es-ES" dirty="0">
                <a:solidFill>
                  <a:srgbClr val="E7E6E6">
                    <a:lumMod val="50000"/>
                  </a:srgbClr>
                </a:solidFill>
              </a:rPr>
              <a:t>Para piezas de acero inoxidable, utilice el limpiador para acero inoxidable que encontrará en su tienda local.</a:t>
            </a:r>
          </a:p>
        </p:txBody>
      </p:sp>
      <p:grpSp>
        <p:nvGrpSpPr>
          <p:cNvPr id="9" name="Grupo 8"/>
          <p:cNvGrpSpPr/>
          <p:nvPr/>
        </p:nvGrpSpPr>
        <p:grpSpPr>
          <a:xfrm>
            <a:off x="1" y="-34583"/>
            <a:ext cx="12192000" cy="1100339"/>
            <a:chOff x="1" y="-34583"/>
            <a:chExt cx="12192000" cy="1100339"/>
          </a:xfrm>
        </p:grpSpPr>
        <p:pic>
          <p:nvPicPr>
            <p:cNvPr id="10" name="Image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11" name="Image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12" name="Image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Tree>
    <p:extLst>
      <p:ext uri="{BB962C8B-B14F-4D97-AF65-F5344CB8AC3E}">
        <p14:creationId xmlns:p14="http://schemas.microsoft.com/office/powerpoint/2010/main" val="2224469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91" y="-18156"/>
            <a:ext cx="12224890" cy="6875807"/>
          </a:xfrm>
          <a:prstGeom prst="rect">
            <a:avLst/>
          </a:prstGeom>
        </p:spPr>
      </p:pic>
      <p:pic>
        <p:nvPicPr>
          <p:cNvPr id="13" name="Image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790" y="800498"/>
            <a:ext cx="1597349" cy="1120155"/>
          </a:xfrm>
          <a:prstGeom prst="rect">
            <a:avLst/>
          </a:prstGeom>
        </p:spPr>
      </p:pic>
      <p:pic>
        <p:nvPicPr>
          <p:cNvPr id="14" name="Image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063" y="5092114"/>
            <a:ext cx="2274802" cy="1062800"/>
          </a:xfrm>
          <a:prstGeom prst="rect">
            <a:avLst/>
          </a:prstGeom>
        </p:spPr>
      </p:pic>
      <p:graphicFrame>
        <p:nvGraphicFramePr>
          <p:cNvPr id="2" name="Tabela 1">
            <a:extLst>
              <a:ext uri="{FF2B5EF4-FFF2-40B4-BE49-F238E27FC236}">
                <a16:creationId xmlns:a16="http://schemas.microsoft.com/office/drawing/2014/main" id="{438C74EA-6818-4214-B1FA-3307F3271F21}"/>
              </a:ext>
            </a:extLst>
          </p:cNvPr>
          <p:cNvGraphicFramePr>
            <a:graphicFrameLocks noGrp="1"/>
          </p:cNvGraphicFramePr>
          <p:nvPr>
            <p:extLst>
              <p:ext uri="{D42A27DB-BD31-4B8C-83A1-F6EECF244321}">
                <p14:modId xmlns:p14="http://schemas.microsoft.com/office/powerpoint/2010/main" val="2277099194"/>
              </p:ext>
            </p:extLst>
          </p:nvPr>
        </p:nvGraphicFramePr>
        <p:xfrm>
          <a:off x="3176402" y="5459049"/>
          <a:ext cx="6661150" cy="805180"/>
        </p:xfrm>
        <a:graphic>
          <a:graphicData uri="http://schemas.openxmlformats.org/drawingml/2006/table">
            <a:tbl>
              <a:tblPr firstRow="1" firstCol="1" bandRow="1">
                <a:tableStyleId>{F5AB1C69-6EDB-4FF4-983F-18BD219EF322}</a:tableStyleId>
              </a:tblPr>
              <a:tblGrid>
                <a:gridCol w="1200150">
                  <a:extLst>
                    <a:ext uri="{9D8B030D-6E8A-4147-A177-3AD203B41FA5}">
                      <a16:colId xmlns:a16="http://schemas.microsoft.com/office/drawing/2014/main" val="1219055004"/>
                    </a:ext>
                  </a:extLst>
                </a:gridCol>
                <a:gridCol w="2492375">
                  <a:extLst>
                    <a:ext uri="{9D8B030D-6E8A-4147-A177-3AD203B41FA5}">
                      <a16:colId xmlns:a16="http://schemas.microsoft.com/office/drawing/2014/main" val="4012484923"/>
                    </a:ext>
                  </a:extLst>
                </a:gridCol>
                <a:gridCol w="1015365">
                  <a:extLst>
                    <a:ext uri="{9D8B030D-6E8A-4147-A177-3AD203B41FA5}">
                      <a16:colId xmlns:a16="http://schemas.microsoft.com/office/drawing/2014/main" val="948428857"/>
                    </a:ext>
                  </a:extLst>
                </a:gridCol>
                <a:gridCol w="829945">
                  <a:extLst>
                    <a:ext uri="{9D8B030D-6E8A-4147-A177-3AD203B41FA5}">
                      <a16:colId xmlns:a16="http://schemas.microsoft.com/office/drawing/2014/main" val="879407774"/>
                    </a:ext>
                  </a:extLst>
                </a:gridCol>
                <a:gridCol w="1123315">
                  <a:extLst>
                    <a:ext uri="{9D8B030D-6E8A-4147-A177-3AD203B41FA5}">
                      <a16:colId xmlns:a16="http://schemas.microsoft.com/office/drawing/2014/main" val="372030212"/>
                    </a:ext>
                  </a:extLst>
                </a:gridCol>
              </a:tblGrid>
              <a:tr h="201295">
                <a:tc>
                  <a:txBody>
                    <a:bodyPr/>
                    <a:lstStyle/>
                    <a:p>
                      <a:pPr>
                        <a:lnSpc>
                          <a:spcPct val="115000"/>
                        </a:lnSpc>
                        <a:tabLst>
                          <a:tab pos="2700020" algn="ctr"/>
                          <a:tab pos="5400040" algn="r"/>
                        </a:tabLst>
                      </a:pPr>
                      <a:r>
                        <a:rPr lang="pt-BR" sz="1100">
                          <a:effectLst/>
                        </a:rPr>
                        <a:t>Análise Crítica</a:t>
                      </a:r>
                      <a:endParaRPr lang="pt-BR" sz="120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tc>
                <a:tc>
                  <a:txBody>
                    <a:bodyPr/>
                    <a:lstStyle/>
                    <a:p>
                      <a:pPr>
                        <a:lnSpc>
                          <a:spcPct val="115000"/>
                        </a:lnSpc>
                        <a:tabLst>
                          <a:tab pos="2700020" algn="ctr"/>
                          <a:tab pos="5400040" algn="r"/>
                        </a:tabLst>
                      </a:pPr>
                      <a:r>
                        <a:rPr lang="pt-BR" sz="1100">
                          <a:effectLst/>
                        </a:rPr>
                        <a:t>Nome</a:t>
                      </a:r>
                      <a:endParaRPr lang="pt-BR" sz="120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tc>
                <a:tc>
                  <a:txBody>
                    <a:bodyPr/>
                    <a:lstStyle/>
                    <a:p>
                      <a:pPr algn="ctr">
                        <a:lnSpc>
                          <a:spcPct val="115000"/>
                        </a:lnSpc>
                        <a:tabLst>
                          <a:tab pos="2700020" algn="ctr"/>
                          <a:tab pos="5400040" algn="r"/>
                        </a:tabLst>
                      </a:pPr>
                      <a:r>
                        <a:rPr lang="pt-BR" sz="1100">
                          <a:effectLst/>
                        </a:rPr>
                        <a:t>Visto</a:t>
                      </a:r>
                      <a:endParaRPr lang="pt-BR" sz="120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tc>
                <a:tc>
                  <a:txBody>
                    <a:bodyPr/>
                    <a:lstStyle/>
                    <a:p>
                      <a:pPr algn="ctr">
                        <a:lnSpc>
                          <a:spcPct val="115000"/>
                        </a:lnSpc>
                        <a:tabLst>
                          <a:tab pos="2700020" algn="ctr"/>
                          <a:tab pos="5400040" algn="r"/>
                        </a:tabLst>
                      </a:pPr>
                      <a:r>
                        <a:rPr lang="pt-BR" sz="1100">
                          <a:effectLst/>
                        </a:rPr>
                        <a:t>Data</a:t>
                      </a:r>
                      <a:endParaRPr lang="pt-BR" sz="120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tc>
                <a:tc>
                  <a:txBody>
                    <a:bodyPr/>
                    <a:lstStyle/>
                    <a:p>
                      <a:pPr algn="ctr">
                        <a:lnSpc>
                          <a:spcPct val="115000"/>
                        </a:lnSpc>
                        <a:tabLst>
                          <a:tab pos="2700020" algn="ctr"/>
                          <a:tab pos="5400040" algn="r"/>
                        </a:tabLst>
                      </a:pPr>
                      <a:r>
                        <a:rPr lang="pt-BR" sz="1100">
                          <a:effectLst/>
                        </a:rPr>
                        <a:t>Vigência</a:t>
                      </a:r>
                      <a:endParaRPr lang="pt-BR" sz="120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tc>
                <a:extLst>
                  <a:ext uri="{0D108BD9-81ED-4DB2-BD59-A6C34878D82A}">
                    <a16:rowId xmlns:a16="http://schemas.microsoft.com/office/drawing/2014/main" val="4074281739"/>
                  </a:ext>
                </a:extLst>
              </a:tr>
              <a:tr h="201295">
                <a:tc>
                  <a:txBody>
                    <a:bodyPr/>
                    <a:lstStyle/>
                    <a:p>
                      <a:pPr>
                        <a:lnSpc>
                          <a:spcPct val="115000"/>
                        </a:lnSpc>
                        <a:tabLst>
                          <a:tab pos="2700020" algn="ctr"/>
                          <a:tab pos="5400040" algn="r"/>
                        </a:tabLst>
                      </a:pPr>
                      <a:r>
                        <a:rPr lang="x-none" sz="1100">
                          <a:effectLst/>
                        </a:rPr>
                        <a:t>Elaborado por:</a:t>
                      </a:r>
                      <a:endParaRPr lang="pt-BR" sz="120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tc>
                <a:tc>
                  <a:txBody>
                    <a:bodyPr/>
                    <a:lstStyle/>
                    <a:p>
                      <a:pPr>
                        <a:lnSpc>
                          <a:spcPct val="115000"/>
                        </a:lnSpc>
                        <a:tabLst>
                          <a:tab pos="2700020" algn="ctr"/>
                          <a:tab pos="5400040" algn="r"/>
                        </a:tabLst>
                      </a:pPr>
                      <a:r>
                        <a:rPr lang="pt-BR" sz="1100" dirty="0">
                          <a:effectLst/>
                        </a:rPr>
                        <a:t>Audrey Teixeira</a:t>
                      </a:r>
                      <a:endParaRPr lang="pt-BR" sz="12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tc>
                <a:tc>
                  <a:txBody>
                    <a:bodyPr/>
                    <a:lstStyle/>
                    <a:p>
                      <a:pPr>
                        <a:lnSpc>
                          <a:spcPct val="115000"/>
                        </a:lnSpc>
                        <a:tabLst>
                          <a:tab pos="2700020" algn="ctr"/>
                          <a:tab pos="5400040" algn="r"/>
                        </a:tabLst>
                      </a:pPr>
                      <a:r>
                        <a:rPr lang="pt-BR" sz="1100">
                          <a:effectLst/>
                        </a:rPr>
                        <a:t> </a:t>
                      </a:r>
                      <a:endParaRPr lang="pt-BR" sz="120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tc>
                <a:tc>
                  <a:txBody>
                    <a:bodyPr/>
                    <a:lstStyle/>
                    <a:p>
                      <a:pPr algn="ctr">
                        <a:lnSpc>
                          <a:spcPct val="115000"/>
                        </a:lnSpc>
                        <a:tabLst>
                          <a:tab pos="2700020" algn="ctr"/>
                          <a:tab pos="5400040" algn="r"/>
                        </a:tabLst>
                      </a:pPr>
                      <a:r>
                        <a:rPr lang="pt-BR" sz="1100" dirty="0">
                          <a:effectLst/>
                        </a:rPr>
                        <a:t>22/01/24</a:t>
                      </a:r>
                      <a:endParaRPr lang="pt-BR" sz="12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tc>
                <a:tc rowSpan="3">
                  <a:txBody>
                    <a:bodyPr/>
                    <a:lstStyle/>
                    <a:p>
                      <a:pPr marL="0" marR="0" lvl="0" indent="0" algn="ctr" defTabSz="914400" rtl="0" eaLnBrk="1" fontAlgn="auto" latinLnBrk="0" hangingPunct="1">
                        <a:lnSpc>
                          <a:spcPct val="115000"/>
                        </a:lnSpc>
                        <a:spcBef>
                          <a:spcPts val="0"/>
                        </a:spcBef>
                        <a:spcAft>
                          <a:spcPts val="0"/>
                        </a:spcAft>
                        <a:buClrTx/>
                        <a:buSzTx/>
                        <a:buFontTx/>
                        <a:buNone/>
                        <a:tabLst>
                          <a:tab pos="2700020" algn="ctr"/>
                          <a:tab pos="5400040" algn="r"/>
                        </a:tabLst>
                        <a:defRPr/>
                      </a:pPr>
                      <a:r>
                        <a:rPr kumimoji="0" lang="pt-BR" sz="1100" b="0" u="none" strike="noStrike" kern="1200" cap="none" spc="0" normalizeH="0" baseline="0" noProof="0" dirty="0">
                          <a:ln>
                            <a:noFill/>
                          </a:ln>
                          <a:solidFill>
                            <a:prstClr val="black"/>
                          </a:solidFill>
                          <a:effectLst/>
                          <a:uLnTx/>
                          <a:uFillTx/>
                        </a:rPr>
                        <a:t>22/01/24</a:t>
                      </a:r>
                      <a:endParaRPr kumimoji="0" lang="pt-B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tc>
                <a:extLst>
                  <a:ext uri="{0D108BD9-81ED-4DB2-BD59-A6C34878D82A}">
                    <a16:rowId xmlns:a16="http://schemas.microsoft.com/office/drawing/2014/main" val="1133790708"/>
                  </a:ext>
                </a:extLst>
              </a:tr>
              <a:tr h="201295">
                <a:tc>
                  <a:txBody>
                    <a:bodyPr/>
                    <a:lstStyle/>
                    <a:p>
                      <a:pPr>
                        <a:lnSpc>
                          <a:spcPct val="115000"/>
                        </a:lnSpc>
                        <a:tabLst>
                          <a:tab pos="2700020" algn="ctr"/>
                          <a:tab pos="5400040" algn="r"/>
                        </a:tabLst>
                      </a:pPr>
                      <a:r>
                        <a:rPr lang="pt-BR" sz="1100">
                          <a:effectLst/>
                        </a:rPr>
                        <a:t>Revisado</a:t>
                      </a:r>
                      <a:r>
                        <a:rPr lang="x-none" sz="1100">
                          <a:effectLst/>
                        </a:rPr>
                        <a:t> por:</a:t>
                      </a:r>
                      <a:endParaRPr lang="pt-BR" sz="120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tc>
                <a:tc>
                  <a:txBody>
                    <a:bodyPr/>
                    <a:lstStyle/>
                    <a:p>
                      <a:pPr>
                        <a:lnSpc>
                          <a:spcPct val="115000"/>
                        </a:lnSpc>
                        <a:tabLst>
                          <a:tab pos="2700020" algn="ctr"/>
                          <a:tab pos="5400040" algn="r"/>
                        </a:tabLst>
                      </a:pPr>
                      <a:r>
                        <a:rPr lang="pt-BR" sz="1100" dirty="0">
                          <a:effectLst/>
                        </a:rPr>
                        <a:t>Péricles Damin</a:t>
                      </a:r>
                      <a:endParaRPr lang="pt-BR" sz="12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tc>
                <a:tc>
                  <a:txBody>
                    <a:bodyPr/>
                    <a:lstStyle/>
                    <a:p>
                      <a:pPr>
                        <a:lnSpc>
                          <a:spcPct val="115000"/>
                        </a:lnSpc>
                        <a:tabLst>
                          <a:tab pos="2700020" algn="ctr"/>
                          <a:tab pos="5400040" algn="r"/>
                        </a:tabLst>
                      </a:pPr>
                      <a:r>
                        <a:rPr lang="pt-BR" sz="1100">
                          <a:effectLst/>
                        </a:rPr>
                        <a:t> </a:t>
                      </a:r>
                      <a:endParaRPr lang="pt-BR" sz="120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tc>
                <a:tc>
                  <a:txBody>
                    <a:bodyPr/>
                    <a:lstStyle/>
                    <a:p>
                      <a:pPr algn="ctr">
                        <a:lnSpc>
                          <a:spcPct val="115000"/>
                        </a:lnSpc>
                        <a:tabLst>
                          <a:tab pos="2700020" algn="ctr"/>
                          <a:tab pos="5400040" algn="r"/>
                        </a:tabLst>
                      </a:pPr>
                      <a:r>
                        <a:rPr lang="pt-BR" sz="1100" dirty="0">
                          <a:effectLst/>
                        </a:rPr>
                        <a:t>22/01/24</a:t>
                      </a:r>
                      <a:endParaRPr lang="pt-BR" sz="12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tc>
                <a:tc vMerge="1">
                  <a:txBody>
                    <a:bodyPr/>
                    <a:lstStyle/>
                    <a:p>
                      <a:endParaRPr lang="pt-BR"/>
                    </a:p>
                  </a:txBody>
                  <a:tcPr/>
                </a:tc>
                <a:extLst>
                  <a:ext uri="{0D108BD9-81ED-4DB2-BD59-A6C34878D82A}">
                    <a16:rowId xmlns:a16="http://schemas.microsoft.com/office/drawing/2014/main" val="40037310"/>
                  </a:ext>
                </a:extLst>
              </a:tr>
              <a:tr h="201295">
                <a:tc>
                  <a:txBody>
                    <a:bodyPr/>
                    <a:lstStyle/>
                    <a:p>
                      <a:pPr>
                        <a:lnSpc>
                          <a:spcPct val="115000"/>
                        </a:lnSpc>
                        <a:tabLst>
                          <a:tab pos="2700020" algn="ctr"/>
                          <a:tab pos="5400040" algn="r"/>
                        </a:tabLst>
                      </a:pPr>
                      <a:r>
                        <a:rPr lang="pt-BR" sz="1100">
                          <a:effectLst/>
                        </a:rPr>
                        <a:t>Aprovado </a:t>
                      </a:r>
                      <a:r>
                        <a:rPr lang="x-none" sz="1100">
                          <a:effectLst/>
                        </a:rPr>
                        <a:t>por:</a:t>
                      </a:r>
                      <a:endParaRPr lang="pt-BR" sz="120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tc>
                <a:tc>
                  <a:txBody>
                    <a:bodyPr/>
                    <a:lstStyle/>
                    <a:p>
                      <a:pPr>
                        <a:lnSpc>
                          <a:spcPct val="115000"/>
                        </a:lnSpc>
                        <a:tabLst>
                          <a:tab pos="2700020" algn="ctr"/>
                          <a:tab pos="5400040" algn="r"/>
                        </a:tabLst>
                      </a:pPr>
                      <a:r>
                        <a:rPr lang="pt-BR" sz="1100">
                          <a:effectLst/>
                        </a:rPr>
                        <a:t>Gisele Fontoura </a:t>
                      </a:r>
                      <a:endParaRPr lang="pt-BR" sz="120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tc>
                <a:tc>
                  <a:txBody>
                    <a:bodyPr/>
                    <a:lstStyle/>
                    <a:p>
                      <a:pPr>
                        <a:lnSpc>
                          <a:spcPct val="115000"/>
                        </a:lnSpc>
                        <a:tabLst>
                          <a:tab pos="2700020" algn="ctr"/>
                          <a:tab pos="5400040" algn="r"/>
                        </a:tabLst>
                      </a:pPr>
                      <a:r>
                        <a:rPr lang="pt-BR" sz="1100">
                          <a:effectLst/>
                        </a:rPr>
                        <a:t> </a:t>
                      </a:r>
                      <a:endParaRPr lang="pt-BR" sz="120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tab pos="2700020" algn="ctr"/>
                          <a:tab pos="5400040" algn="r"/>
                        </a:tabLst>
                        <a:defRPr/>
                      </a:pPr>
                      <a:r>
                        <a:rPr kumimoji="0" lang="pt-BR" sz="1100" b="0" u="none" strike="noStrike" kern="1200" cap="none" spc="0" normalizeH="0" baseline="0" noProof="0" dirty="0">
                          <a:ln>
                            <a:noFill/>
                          </a:ln>
                          <a:solidFill>
                            <a:prstClr val="black"/>
                          </a:solidFill>
                          <a:effectLst/>
                          <a:uLnTx/>
                          <a:uFillTx/>
                        </a:rPr>
                        <a:t>22/01/24</a:t>
                      </a:r>
                      <a:endParaRPr kumimoji="0" lang="pt-B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tc>
                <a:tc vMerge="1">
                  <a:txBody>
                    <a:bodyPr/>
                    <a:lstStyle/>
                    <a:p>
                      <a:endParaRPr lang="pt-BR"/>
                    </a:p>
                  </a:txBody>
                  <a:tcPr/>
                </a:tc>
                <a:extLst>
                  <a:ext uri="{0D108BD9-81ED-4DB2-BD59-A6C34878D82A}">
                    <a16:rowId xmlns:a16="http://schemas.microsoft.com/office/drawing/2014/main" val="4042564766"/>
                  </a:ext>
                </a:extLst>
              </a:tr>
            </a:tbl>
          </a:graphicData>
        </a:graphic>
      </p:graphicFrame>
      <p:sp>
        <p:nvSpPr>
          <p:cNvPr id="3" name="Retângulo 2">
            <a:extLst>
              <a:ext uri="{FF2B5EF4-FFF2-40B4-BE49-F238E27FC236}">
                <a16:creationId xmlns:a16="http://schemas.microsoft.com/office/drawing/2014/main" id="{9397651B-9062-946A-E80E-3FCACADFE4C1}"/>
              </a:ext>
            </a:extLst>
          </p:cNvPr>
          <p:cNvSpPr/>
          <p:nvPr/>
        </p:nvSpPr>
        <p:spPr>
          <a:xfrm>
            <a:off x="2004159" y="3011376"/>
            <a:ext cx="8150790" cy="990015"/>
          </a:xfrm>
          <a:prstGeom prst="rect">
            <a:avLst/>
          </a:prstGeom>
          <a:effectLst>
            <a:outerShdw blurRad="50800" dist="38100" dir="2700000" algn="tl" rotWithShape="0">
              <a:prstClr val="black">
                <a:alpha val="40000"/>
              </a:prstClr>
            </a:outerShdw>
          </a:effectLst>
        </p:spPr>
        <p:txBody>
          <a:bodyPr wrap="square">
            <a:spAutoFit/>
          </a:bodyPr>
          <a:lstStyle/>
          <a:p>
            <a:pPr algn="ctr">
              <a:lnSpc>
                <a:spcPts val="7000"/>
              </a:lnSpc>
            </a:pPr>
            <a:r>
              <a:rPr lang="pt-BR" sz="6600" dirty="0">
                <a:solidFill>
                  <a:prstClr val="white"/>
                </a:solidFill>
              </a:rPr>
              <a:t>FIN AULA 3</a:t>
            </a:r>
          </a:p>
        </p:txBody>
      </p:sp>
    </p:spTree>
    <p:extLst>
      <p:ext uri="{BB962C8B-B14F-4D97-AF65-F5344CB8AC3E}">
        <p14:creationId xmlns:p14="http://schemas.microsoft.com/office/powerpoint/2010/main" val="3142369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03954" y="4448534"/>
            <a:ext cx="9388361" cy="1452246"/>
            <a:chOff x="1041609" y="4978470"/>
            <a:chExt cx="9388361" cy="1452246"/>
          </a:xfrm>
        </p:grpSpPr>
        <p:pic>
          <p:nvPicPr>
            <p:cNvPr id="7" name="Imagem 6"/>
            <p:cNvPicPr>
              <a:picLocks noChangeAspect="1"/>
            </p:cNvPicPr>
            <p:nvPr/>
          </p:nvPicPr>
          <p:blipFill>
            <a:blip r:embed="rId2"/>
            <a:stretch>
              <a:fillRect/>
            </a:stretch>
          </p:blipFill>
          <p:spPr>
            <a:xfrm>
              <a:off x="1041609" y="5712535"/>
              <a:ext cx="615749" cy="718181"/>
            </a:xfrm>
            <a:prstGeom prst="rect">
              <a:avLst/>
            </a:prstGeom>
            <a:ln>
              <a:noFill/>
            </a:ln>
          </p:spPr>
        </p:pic>
        <p:sp>
          <p:nvSpPr>
            <p:cNvPr id="28" name="Retângulo 27"/>
            <p:cNvSpPr/>
            <p:nvPr/>
          </p:nvSpPr>
          <p:spPr>
            <a:xfrm>
              <a:off x="1779938" y="4981139"/>
              <a:ext cx="8650032" cy="597833"/>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ES" sz="1400" dirty="0">
                  <a:solidFill>
                    <a:prstClr val="black"/>
                  </a:solidFill>
                  <a:latin typeface="Arial" panose="020B0604020202020204" pitchFamily="34" charset="0"/>
                  <a:cs typeface="Arial" panose="020B0604020202020204" pitchFamily="34" charset="0"/>
                </a:rPr>
                <a:t>Toda instalación eléctrica debe cumplir con los requisitos de instalación eléctrica indicados por la norma local para instalaciones eléctricas de baja tensión.</a:t>
              </a:r>
              <a:endParaRPr lang="es-AR" sz="1400" dirty="0">
                <a:solidFill>
                  <a:prstClr val="black"/>
                </a:solidFill>
                <a:latin typeface="Arial Narrow" panose="020B0606020202030204" pitchFamily="34" charset="0"/>
              </a:endParaRPr>
            </a:p>
          </p:txBody>
        </p:sp>
        <p:grpSp>
          <p:nvGrpSpPr>
            <p:cNvPr id="3" name="Grupo 2"/>
            <p:cNvGrpSpPr/>
            <p:nvPr/>
          </p:nvGrpSpPr>
          <p:grpSpPr>
            <a:xfrm>
              <a:off x="1071832" y="4978470"/>
              <a:ext cx="603135" cy="600502"/>
              <a:chOff x="1083864" y="4978470"/>
              <a:chExt cx="603135" cy="600502"/>
            </a:xfrm>
          </p:grpSpPr>
          <p:sp>
            <p:nvSpPr>
              <p:cNvPr id="29" name="Retângulo 28"/>
              <p:cNvSpPr/>
              <p:nvPr/>
            </p:nvSpPr>
            <p:spPr>
              <a:xfrm>
                <a:off x="1083864" y="4978470"/>
                <a:ext cx="603135" cy="600502"/>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solidFill>
                    <a:prstClr val="black"/>
                  </a:solidFill>
                </a:endParaRPr>
              </a:p>
            </p:txBody>
          </p:sp>
          <p:pic>
            <p:nvPicPr>
              <p:cNvPr id="30" name="Imagem 29"/>
              <p:cNvPicPr/>
              <p:nvPr/>
            </p:nvPicPr>
            <p:blipFill>
              <a:blip r:embed="rId3" cstate="print">
                <a:extLst>
                  <a:ext uri="{28A0092B-C50C-407E-A947-70E740481C1C}">
                    <a14:useLocalDpi xmlns:a14="http://schemas.microsoft.com/office/drawing/2010/main" val="0"/>
                  </a:ext>
                </a:extLst>
              </a:blip>
              <a:stretch>
                <a:fillRect/>
              </a:stretch>
            </p:blipFill>
            <p:spPr>
              <a:xfrm>
                <a:off x="1181019" y="5112033"/>
                <a:ext cx="368300" cy="333375"/>
              </a:xfrm>
              <a:prstGeom prst="rect">
                <a:avLst/>
              </a:prstGeom>
              <a:ln>
                <a:noFill/>
              </a:ln>
            </p:spPr>
          </p:pic>
        </p:grpSp>
        <p:sp>
          <p:nvSpPr>
            <p:cNvPr id="10" name="Retângulo 9"/>
            <p:cNvSpPr/>
            <p:nvPr/>
          </p:nvSpPr>
          <p:spPr>
            <a:xfrm>
              <a:off x="1779938" y="5671979"/>
              <a:ext cx="8650032" cy="758737"/>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ES" sz="1400" dirty="0">
                  <a:solidFill>
                    <a:prstClr val="black"/>
                  </a:solidFill>
                  <a:latin typeface="Arial" panose="020B0604020202020204" pitchFamily="34" charset="0"/>
                  <a:cs typeface="Arial" panose="020B0604020202020204" pitchFamily="34" charset="0"/>
                </a:rPr>
                <a:t> La conexión a tierra tiene la función de proteger al paciente y al usuario. No instalar/utilizar el polo de conexión a tierra o no conectarlo a la conexión a tierra del sitio puede presentar un riesgo para el usuario y/o el paciente y provocar la pérdida inmediata de la garantía de fábrica.</a:t>
              </a:r>
              <a:endParaRPr lang="es-AR" sz="1400" dirty="0">
                <a:solidFill>
                  <a:prstClr val="black"/>
                </a:solidFill>
                <a:latin typeface="Arial Narrow" panose="020B0606020202030204" pitchFamily="34" charset="0"/>
              </a:endParaRPr>
            </a:p>
          </p:txBody>
        </p:sp>
        <p:pic>
          <p:nvPicPr>
            <p:cNvPr id="5" name="Imagem 4"/>
            <p:cNvPicPr>
              <a:picLocks noChangeAspect="1"/>
            </p:cNvPicPr>
            <p:nvPr/>
          </p:nvPicPr>
          <p:blipFill>
            <a:blip r:embed="rId4"/>
            <a:stretch>
              <a:fillRect/>
            </a:stretch>
          </p:blipFill>
          <p:spPr>
            <a:xfrm>
              <a:off x="1168987" y="5886740"/>
              <a:ext cx="365792" cy="329213"/>
            </a:xfrm>
            <a:prstGeom prst="rect">
              <a:avLst/>
            </a:prstGeom>
            <a:ln>
              <a:noFill/>
            </a:ln>
          </p:spPr>
        </p:pic>
      </p:grpSp>
      <p:sp>
        <p:nvSpPr>
          <p:cNvPr id="13"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BR" sz="3200" dirty="0">
                <a:solidFill>
                  <a:srgbClr val="2B767D"/>
                </a:solidFill>
                <a:ea typeface="SimHei" panose="02010609060101010101" pitchFamily="49" charset="-122"/>
              </a:rPr>
              <a:t>PRÉ-REQUISITOS</a:t>
            </a:r>
          </a:p>
          <a:p>
            <a:pPr marL="0" indent="0" algn="just">
              <a:buFont typeface="Arial" panose="020B0604020202020204" pitchFamily="34" charset="0"/>
              <a:buNone/>
            </a:pPr>
            <a:endParaRPr lang="pt-BR" sz="3200" dirty="0">
              <a:solidFill>
                <a:srgbClr val="2B767D"/>
              </a:solidFill>
              <a:ea typeface="SimHei" panose="02010609060101010101" pitchFamily="49" charset="-122"/>
            </a:endParaRPr>
          </a:p>
          <a:p>
            <a:pPr marL="0" indent="0" algn="just">
              <a:buFont typeface="Arial" panose="020B0604020202020204" pitchFamily="34" charset="0"/>
              <a:buNone/>
            </a:pPr>
            <a:endParaRPr lang="pt-BR" sz="3200" dirty="0">
              <a:solidFill>
                <a:srgbClr val="2B767D"/>
              </a:solidFill>
              <a:ea typeface="SimHei" panose="02010609060101010101" pitchFamily="49" charset="-122"/>
            </a:endParaRPr>
          </a:p>
        </p:txBody>
      </p:sp>
      <p:sp>
        <p:nvSpPr>
          <p:cNvPr id="14" name="CaixaDeTexto 13"/>
          <p:cNvSpPr txBox="1"/>
          <p:nvPr/>
        </p:nvSpPr>
        <p:spPr>
          <a:xfrm>
            <a:off x="554796" y="2022097"/>
            <a:ext cx="5671399" cy="1477328"/>
          </a:xfrm>
          <a:prstGeom prst="rect">
            <a:avLst/>
          </a:prstGeom>
          <a:noFill/>
        </p:spPr>
        <p:txBody>
          <a:bodyPr wrap="square" rtlCol="0">
            <a:spAutoFit/>
          </a:bodyPr>
          <a:lstStyle/>
          <a:p>
            <a:pPr algn="just"/>
            <a:r>
              <a:rPr lang="pt-BR" dirty="0">
                <a:solidFill>
                  <a:srgbClr val="E7E6E6">
                    <a:lumMod val="50000"/>
                  </a:srgbClr>
                </a:solidFill>
              </a:rPr>
              <a:t> </a:t>
            </a:r>
            <a:r>
              <a:rPr lang="es-ES" dirty="0">
                <a:solidFill>
                  <a:srgbClr val="E7E6E6">
                    <a:lumMod val="50000"/>
                  </a:srgbClr>
                </a:solidFill>
              </a:rPr>
              <a:t>A la hora de elegir tu equipo, ten en cuenta las dimensiones de los accesorios y su alcance, comparando la información con el espacio disponible en el lugar de instalación. Si tiene alguna pregunta, solicite ayuda a la fábrica*.</a:t>
            </a:r>
          </a:p>
        </p:txBody>
      </p:sp>
      <p:grpSp>
        <p:nvGrpSpPr>
          <p:cNvPr id="16" name="Grupo 15"/>
          <p:cNvGrpSpPr/>
          <p:nvPr/>
        </p:nvGrpSpPr>
        <p:grpSpPr>
          <a:xfrm>
            <a:off x="1" y="-34583"/>
            <a:ext cx="12192000" cy="1100339"/>
            <a:chOff x="1" y="-34583"/>
            <a:chExt cx="12192000" cy="1100339"/>
          </a:xfrm>
        </p:grpSpPr>
        <p:pic>
          <p:nvPicPr>
            <p:cNvPr id="17" name="Imagem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18" name="Imagem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19" name="Imagem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Tree>
    <p:extLst>
      <p:ext uri="{BB962C8B-B14F-4D97-AF65-F5344CB8AC3E}">
        <p14:creationId xmlns:p14="http://schemas.microsoft.com/office/powerpoint/2010/main" val="209706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91" y="-18156"/>
            <a:ext cx="12224890" cy="6875807"/>
          </a:xfrm>
          <a:prstGeom prst="rect">
            <a:avLst/>
          </a:prstGeom>
        </p:spPr>
      </p:pic>
      <p:pic>
        <p:nvPicPr>
          <p:cNvPr id="17" name="Imagem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790" y="800498"/>
            <a:ext cx="1597349" cy="1120155"/>
          </a:xfrm>
          <a:prstGeom prst="rect">
            <a:avLst/>
          </a:prstGeom>
        </p:spPr>
      </p:pic>
      <p:pic>
        <p:nvPicPr>
          <p:cNvPr id="18" name="Imagem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063" y="5092114"/>
            <a:ext cx="2274802" cy="1062800"/>
          </a:xfrm>
          <a:prstGeom prst="rect">
            <a:avLst/>
          </a:prstGeom>
        </p:spPr>
      </p:pic>
      <p:sp>
        <p:nvSpPr>
          <p:cNvPr id="7" name="Retângulo 6"/>
          <p:cNvSpPr/>
          <p:nvPr/>
        </p:nvSpPr>
        <p:spPr>
          <a:xfrm>
            <a:off x="1743074" y="2924740"/>
            <a:ext cx="8672959" cy="990015"/>
          </a:xfrm>
          <a:prstGeom prst="rect">
            <a:avLst/>
          </a:prstGeom>
          <a:effectLst>
            <a:outerShdw blurRad="50800" dist="38100" dir="2700000" algn="tl" rotWithShape="0">
              <a:prstClr val="black">
                <a:alpha val="40000"/>
              </a:prstClr>
            </a:outerShdw>
          </a:effectLst>
        </p:spPr>
        <p:txBody>
          <a:bodyPr wrap="square">
            <a:spAutoFit/>
          </a:bodyPr>
          <a:lstStyle/>
          <a:p>
            <a:pPr algn="ctr">
              <a:lnSpc>
                <a:spcPts val="7000"/>
              </a:lnSpc>
            </a:pPr>
            <a:r>
              <a:rPr lang="pt-BR" sz="6600" dirty="0">
                <a:solidFill>
                  <a:prstClr val="white"/>
                </a:solidFill>
              </a:rPr>
              <a:t>INSTRUCIONES DE USO</a:t>
            </a:r>
          </a:p>
        </p:txBody>
      </p:sp>
    </p:spTree>
    <p:extLst>
      <p:ext uri="{BB962C8B-B14F-4D97-AF65-F5344CB8AC3E}">
        <p14:creationId xmlns:p14="http://schemas.microsoft.com/office/powerpoint/2010/main" val="1841911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2658" y="4073618"/>
            <a:ext cx="3261678" cy="1982397"/>
          </a:xfrm>
          <a:prstGeom prst="rect">
            <a:avLst/>
          </a:prstGeom>
        </p:spPr>
      </p:pic>
      <p:pic>
        <p:nvPicPr>
          <p:cNvPr id="21" name="Imagem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349" y="4370267"/>
            <a:ext cx="3333750" cy="17780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p:cNvSpPr>
            <a:spLocks noChangeArrowheads="1"/>
          </p:cNvSpPr>
          <p:nvPr/>
        </p:nvSpPr>
        <p:spPr bwMode="auto">
          <a:xfrm>
            <a:off x="1464341" y="4955658"/>
            <a:ext cx="20294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s-CO" altLang="pt-BR" sz="1200" dirty="0">
                <a:solidFill>
                  <a:srgbClr val="E7E6E6">
                    <a:lumMod val="50000"/>
                  </a:srgbClr>
                </a:solidFill>
                <a:ea typeface="Calibri" panose="020F0502020204030204" pitchFamily="34" charset="0"/>
                <a:cs typeface="Arial" panose="020B0604020202020204" pitchFamily="34" charset="0"/>
              </a:rPr>
              <a:t>Localización del interruptor encender/apagar.</a:t>
            </a:r>
            <a:endParaRPr lang="es-CO" altLang="pt-BR" sz="1200" dirty="0">
              <a:solidFill>
                <a:srgbClr val="E7E6E6">
                  <a:lumMod val="50000"/>
                </a:srgbClr>
              </a:solidFill>
              <a:cs typeface="Arial" panose="020B0604020202020204" pitchFamily="34" charset="0"/>
            </a:endParaRPr>
          </a:p>
        </p:txBody>
      </p:sp>
      <p:cxnSp>
        <p:nvCxnSpPr>
          <p:cNvPr id="23" name="Conector de seta reta 22"/>
          <p:cNvCxnSpPr/>
          <p:nvPr/>
        </p:nvCxnSpPr>
        <p:spPr>
          <a:xfrm>
            <a:off x="2554470" y="5469016"/>
            <a:ext cx="739629" cy="3967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tângulo 5"/>
          <p:cNvSpPr/>
          <p:nvPr/>
        </p:nvSpPr>
        <p:spPr>
          <a:xfrm>
            <a:off x="7631376" y="3150289"/>
            <a:ext cx="2256320" cy="461665"/>
          </a:xfrm>
          <a:prstGeom prst="rect">
            <a:avLst/>
          </a:prstGeom>
        </p:spPr>
        <p:txBody>
          <a:bodyPr wrap="square">
            <a:spAutoFit/>
          </a:bodyPr>
          <a:lstStyle/>
          <a:p>
            <a:pPr algn="ctr" eaLnBrk="0" fontAlgn="base" hangingPunct="0">
              <a:spcBef>
                <a:spcPct val="0"/>
              </a:spcBef>
              <a:spcAft>
                <a:spcPct val="0"/>
              </a:spcAft>
            </a:pPr>
            <a:r>
              <a:rPr lang="es-CO" altLang="pt-BR" sz="1200" dirty="0">
                <a:solidFill>
                  <a:srgbClr val="E7E6E6">
                    <a:lumMod val="50000"/>
                  </a:srgbClr>
                </a:solidFill>
                <a:ea typeface="Calibri" panose="020F0502020204030204" pitchFamily="34" charset="0"/>
                <a:cs typeface="Arial" panose="020B0604020202020204" pitchFamily="34" charset="0"/>
              </a:rPr>
              <a:t>Localización de la luz indicando conexión a la red.</a:t>
            </a:r>
            <a:endParaRPr lang="es-CO" altLang="pt-BR" sz="1200" dirty="0">
              <a:solidFill>
                <a:srgbClr val="E7E6E6">
                  <a:lumMod val="50000"/>
                </a:srgbClr>
              </a:solidFill>
              <a:cs typeface="Arial" panose="020B0604020202020204" pitchFamily="34" charset="0"/>
            </a:endParaRPr>
          </a:p>
        </p:txBody>
      </p:sp>
      <p:cxnSp>
        <p:nvCxnSpPr>
          <p:cNvPr id="24" name="Conector de seta reta 23"/>
          <p:cNvCxnSpPr/>
          <p:nvPr/>
        </p:nvCxnSpPr>
        <p:spPr>
          <a:xfrm>
            <a:off x="8759536" y="3611954"/>
            <a:ext cx="713638" cy="84640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Espaço Reservado para Conteúdo 2"/>
          <p:cNvSpPr txBox="1">
            <a:spLocks/>
          </p:cNvSpPr>
          <p:nvPr/>
        </p:nvSpPr>
        <p:spPr>
          <a:xfrm>
            <a:off x="542366" y="1194084"/>
            <a:ext cx="7020484"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BR" sz="3200" dirty="0">
                <a:solidFill>
                  <a:srgbClr val="2B767D"/>
                </a:solidFill>
                <a:ea typeface="SimHei" panose="02010609060101010101" pitchFamily="49" charset="-122"/>
              </a:rPr>
              <a:t>INTERRUPTOR ENCENDER / APAGAR</a:t>
            </a:r>
          </a:p>
          <a:p>
            <a:pPr marL="0" indent="0" algn="just">
              <a:buFont typeface="Arial" panose="020B0604020202020204" pitchFamily="34" charset="0"/>
              <a:buNone/>
            </a:pPr>
            <a:endParaRPr lang="pt-BR" sz="3200" dirty="0">
              <a:solidFill>
                <a:srgbClr val="2B767D"/>
              </a:solidFill>
              <a:ea typeface="SimHei" panose="02010609060101010101" pitchFamily="49" charset="-122"/>
            </a:endParaRPr>
          </a:p>
        </p:txBody>
      </p:sp>
      <p:sp>
        <p:nvSpPr>
          <p:cNvPr id="14" name="CaixaDeTexto 13"/>
          <p:cNvSpPr txBox="1"/>
          <p:nvPr/>
        </p:nvSpPr>
        <p:spPr>
          <a:xfrm>
            <a:off x="542365" y="2188125"/>
            <a:ext cx="5671399" cy="1754326"/>
          </a:xfrm>
          <a:prstGeom prst="rect">
            <a:avLst/>
          </a:prstGeom>
          <a:noFill/>
        </p:spPr>
        <p:txBody>
          <a:bodyPr wrap="square" rtlCol="0">
            <a:spAutoFit/>
          </a:bodyPr>
          <a:lstStyle/>
          <a:p>
            <a:pPr algn="just"/>
            <a:r>
              <a:rPr lang="es-ES" dirty="0">
                <a:solidFill>
                  <a:srgbClr val="E7E6E6">
                    <a:lumMod val="50000"/>
                  </a:srgbClr>
                </a:solidFill>
              </a:rPr>
              <a:t>Situado en la base de la mesa, el interruptor enciende o apaga el equipo.</a:t>
            </a:r>
          </a:p>
          <a:p>
            <a:pPr algn="just"/>
            <a:r>
              <a:rPr lang="es-ES" dirty="0">
                <a:solidFill>
                  <a:srgbClr val="E7E6E6">
                    <a:lumMod val="50000"/>
                  </a:srgbClr>
                </a:solidFill>
              </a:rPr>
              <a:t>En la posición "I" el equipo estará encendido y cargando la batería, en la posición "0" el equipo no cargará la batería. Además del interruptor de encendido/apagado, también hay un LED que indica si el equipo está conectado a la red.</a:t>
            </a:r>
          </a:p>
        </p:txBody>
      </p:sp>
      <p:grpSp>
        <p:nvGrpSpPr>
          <p:cNvPr id="15" name="Grupo 14"/>
          <p:cNvGrpSpPr/>
          <p:nvPr/>
        </p:nvGrpSpPr>
        <p:grpSpPr>
          <a:xfrm>
            <a:off x="1" y="-34583"/>
            <a:ext cx="12192000" cy="1100339"/>
            <a:chOff x="1" y="-34583"/>
            <a:chExt cx="12192000" cy="1100339"/>
          </a:xfrm>
        </p:grpSpPr>
        <p:pic>
          <p:nvPicPr>
            <p:cNvPr id="16" name="Imagem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17" name="Imagem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18" name="Imagem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Tree>
    <p:extLst>
      <p:ext uri="{BB962C8B-B14F-4D97-AF65-F5344CB8AC3E}">
        <p14:creationId xmlns:p14="http://schemas.microsoft.com/office/powerpoint/2010/main" val="578776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9801" y="4079372"/>
            <a:ext cx="3261678" cy="1982397"/>
          </a:xfrm>
          <a:prstGeom prst="rect">
            <a:avLst/>
          </a:prstGeom>
        </p:spPr>
      </p:pic>
      <p:pic>
        <p:nvPicPr>
          <p:cNvPr id="21" name="Imagem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4740" y="4079372"/>
            <a:ext cx="3333750" cy="177800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Conector de seta reta 22"/>
          <p:cNvCxnSpPr/>
          <p:nvPr/>
        </p:nvCxnSpPr>
        <p:spPr>
          <a:xfrm>
            <a:off x="2564861" y="5178121"/>
            <a:ext cx="830080" cy="36702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de seta reta 23"/>
          <p:cNvCxnSpPr/>
          <p:nvPr/>
        </p:nvCxnSpPr>
        <p:spPr>
          <a:xfrm>
            <a:off x="8394702" y="3620744"/>
            <a:ext cx="1322464" cy="82094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tângulo 2"/>
          <p:cNvSpPr/>
          <p:nvPr/>
        </p:nvSpPr>
        <p:spPr>
          <a:xfrm>
            <a:off x="1435409" y="4768160"/>
            <a:ext cx="1682998" cy="461665"/>
          </a:xfrm>
          <a:prstGeom prst="rect">
            <a:avLst/>
          </a:prstGeom>
        </p:spPr>
        <p:txBody>
          <a:bodyPr wrap="square">
            <a:spAutoFit/>
          </a:bodyPr>
          <a:lstStyle/>
          <a:p>
            <a:pPr algn="ctr" eaLnBrk="0" fontAlgn="base" hangingPunct="0">
              <a:spcBef>
                <a:spcPct val="0"/>
              </a:spcBef>
              <a:spcAft>
                <a:spcPct val="0"/>
              </a:spcAft>
            </a:pPr>
            <a:r>
              <a:rPr lang="es-CO" altLang="pt-BR" sz="1200" dirty="0">
                <a:solidFill>
                  <a:srgbClr val="E7E6E6">
                    <a:lumMod val="50000"/>
                  </a:srgbClr>
                </a:solidFill>
                <a:ea typeface="Calibri" panose="020F0502020204030204" pitchFamily="34" charset="0"/>
                <a:cs typeface="Arial" panose="020B0604020202020204" pitchFamily="34" charset="0"/>
              </a:rPr>
              <a:t>Localización de la Luz indicando la BATERIA </a:t>
            </a:r>
            <a:endParaRPr lang="es-CO" altLang="pt-BR" sz="1200" dirty="0">
              <a:solidFill>
                <a:srgbClr val="E7E6E6">
                  <a:lumMod val="50000"/>
                </a:srgbClr>
              </a:solidFill>
              <a:cs typeface="Arial" panose="020B0604020202020204" pitchFamily="34" charset="0"/>
            </a:endParaRPr>
          </a:p>
        </p:txBody>
      </p:sp>
      <p:sp>
        <p:nvSpPr>
          <p:cNvPr id="14"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BR" sz="3200" dirty="0">
                <a:solidFill>
                  <a:srgbClr val="2B767D"/>
                </a:solidFill>
                <a:ea typeface="SimHei" panose="02010609060101010101" pitchFamily="49" charset="-122"/>
              </a:rPr>
              <a:t>LUZ BATERIA </a:t>
            </a:r>
          </a:p>
          <a:p>
            <a:pPr marL="0" indent="0" algn="just">
              <a:buFont typeface="Arial" panose="020B0604020202020204" pitchFamily="34" charset="0"/>
              <a:buNone/>
            </a:pPr>
            <a:endParaRPr lang="pt-BR" sz="3200" dirty="0">
              <a:solidFill>
                <a:srgbClr val="2B767D"/>
              </a:solidFill>
              <a:ea typeface="SimHei" panose="02010609060101010101" pitchFamily="49" charset="-122"/>
            </a:endParaRPr>
          </a:p>
          <a:p>
            <a:pPr marL="0" indent="0" algn="just">
              <a:buFont typeface="Arial" panose="020B0604020202020204" pitchFamily="34" charset="0"/>
              <a:buNone/>
            </a:pPr>
            <a:endParaRPr lang="pt-BR" sz="3200" dirty="0">
              <a:solidFill>
                <a:srgbClr val="2B767D"/>
              </a:solidFill>
              <a:ea typeface="SimHei" panose="02010609060101010101" pitchFamily="49" charset="-122"/>
            </a:endParaRPr>
          </a:p>
        </p:txBody>
      </p:sp>
      <p:sp>
        <p:nvSpPr>
          <p:cNvPr id="16" name="CaixaDeTexto 15"/>
          <p:cNvSpPr txBox="1"/>
          <p:nvPr/>
        </p:nvSpPr>
        <p:spPr>
          <a:xfrm>
            <a:off x="542365" y="2593597"/>
            <a:ext cx="5671399" cy="923330"/>
          </a:xfrm>
          <a:prstGeom prst="rect">
            <a:avLst/>
          </a:prstGeom>
          <a:noFill/>
        </p:spPr>
        <p:txBody>
          <a:bodyPr wrap="square" rtlCol="0">
            <a:spAutoFit/>
          </a:bodyPr>
          <a:lstStyle/>
          <a:p>
            <a:pPr algn="just"/>
            <a:r>
              <a:rPr lang="es-CO" dirty="0">
                <a:solidFill>
                  <a:srgbClr val="E7E6E6">
                    <a:lumMod val="50000"/>
                  </a:srgbClr>
                </a:solidFill>
              </a:rPr>
              <a:t>LUZ VERDE TITILANDO – batería cargada</a:t>
            </a:r>
          </a:p>
          <a:p>
            <a:pPr algn="just"/>
            <a:r>
              <a:rPr lang="es-CO" dirty="0">
                <a:solidFill>
                  <a:srgbClr val="E7E6E6">
                    <a:lumMod val="50000"/>
                  </a:srgbClr>
                </a:solidFill>
              </a:rPr>
              <a:t>LUZ VERDE ENCENDIDA - batería totalmente cargada</a:t>
            </a:r>
          </a:p>
          <a:p>
            <a:pPr algn="just"/>
            <a:r>
              <a:rPr lang="es-CO" dirty="0">
                <a:solidFill>
                  <a:srgbClr val="E7E6E6">
                    <a:lumMod val="50000"/>
                  </a:srgbClr>
                </a:solidFill>
              </a:rPr>
              <a:t>LUZ NARANJA ENCENDIDA - batería sin carga</a:t>
            </a:r>
          </a:p>
        </p:txBody>
      </p:sp>
      <p:sp>
        <p:nvSpPr>
          <p:cNvPr id="17" name="Retângulo 16"/>
          <p:cNvSpPr/>
          <p:nvPr/>
        </p:nvSpPr>
        <p:spPr>
          <a:xfrm>
            <a:off x="7524345" y="3159079"/>
            <a:ext cx="1682998" cy="461665"/>
          </a:xfrm>
          <a:prstGeom prst="rect">
            <a:avLst/>
          </a:prstGeom>
        </p:spPr>
        <p:txBody>
          <a:bodyPr wrap="square">
            <a:spAutoFit/>
          </a:bodyPr>
          <a:lstStyle/>
          <a:p>
            <a:pPr algn="ctr" eaLnBrk="0" fontAlgn="base" hangingPunct="0">
              <a:spcBef>
                <a:spcPct val="0"/>
              </a:spcBef>
              <a:spcAft>
                <a:spcPct val="0"/>
              </a:spcAft>
            </a:pPr>
            <a:r>
              <a:rPr lang="es-CO" altLang="pt-BR" sz="1200" dirty="0">
                <a:solidFill>
                  <a:srgbClr val="E7E6E6">
                    <a:lumMod val="50000"/>
                  </a:srgbClr>
                </a:solidFill>
                <a:ea typeface="Calibri" panose="020F0502020204030204" pitchFamily="34" charset="0"/>
                <a:cs typeface="Arial" panose="020B0604020202020204" pitchFamily="34" charset="0"/>
              </a:rPr>
              <a:t>Localización de la luz, indicando la BATERIA </a:t>
            </a:r>
            <a:endParaRPr lang="es-CO" altLang="pt-BR" sz="1200" dirty="0">
              <a:solidFill>
                <a:srgbClr val="E7E6E6">
                  <a:lumMod val="50000"/>
                </a:srgbClr>
              </a:solidFill>
              <a:cs typeface="Arial" panose="020B0604020202020204" pitchFamily="34" charset="0"/>
            </a:endParaRPr>
          </a:p>
        </p:txBody>
      </p:sp>
      <p:grpSp>
        <p:nvGrpSpPr>
          <p:cNvPr id="18" name="Grupo 17"/>
          <p:cNvGrpSpPr/>
          <p:nvPr/>
        </p:nvGrpSpPr>
        <p:grpSpPr>
          <a:xfrm>
            <a:off x="1" y="-34583"/>
            <a:ext cx="12192000" cy="1100339"/>
            <a:chOff x="1" y="-34583"/>
            <a:chExt cx="12192000" cy="1100339"/>
          </a:xfrm>
        </p:grpSpPr>
        <p:pic>
          <p:nvPicPr>
            <p:cNvPr id="19" name="Imagem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27" name="Imagem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28" name="Imagem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Tree>
    <p:extLst>
      <p:ext uri="{BB962C8B-B14F-4D97-AF65-F5344CB8AC3E}">
        <p14:creationId xmlns:p14="http://schemas.microsoft.com/office/powerpoint/2010/main" val="3265279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610554" y="1754554"/>
            <a:ext cx="11093766" cy="942694"/>
          </a:xfrm>
          <a:prstGeom prst="rect">
            <a:avLst/>
          </a:prstGeom>
        </p:spPr>
        <p:txBody>
          <a:bodyPr wrap="square">
            <a:spAutoFit/>
          </a:bodyPr>
          <a:lstStyle/>
          <a:p>
            <a:pPr marL="285750" indent="-285750">
              <a:lnSpc>
                <a:spcPct val="107000"/>
              </a:lnSpc>
              <a:spcBef>
                <a:spcPts val="200"/>
              </a:spcBef>
              <a:buFontTx/>
              <a:buChar char="-"/>
            </a:pPr>
            <a:endParaRPr lang="pt-BR" dirty="0">
              <a:solidFill>
                <a:prstClr val="black">
                  <a:lumMod val="65000"/>
                  <a:lumOff val="35000"/>
                </a:prstClr>
              </a:solidFill>
              <a:latin typeface="Arial" panose="020B0604020202020204" pitchFamily="34" charset="0"/>
              <a:ea typeface="Times New Roman" panose="02020603050405020304" pitchFamily="18" charset="0"/>
            </a:endParaRPr>
          </a:p>
          <a:p>
            <a:endParaRPr lang="pt-BR" b="1" dirty="0">
              <a:solidFill>
                <a:prstClr val="black"/>
              </a:solidFill>
            </a:endParaRPr>
          </a:p>
          <a:p>
            <a:endParaRPr lang="pt-BR" b="1" dirty="0">
              <a:solidFill>
                <a:prstClr val="black"/>
              </a:solidFill>
            </a:endParaRPr>
          </a:p>
        </p:txBody>
      </p:sp>
      <p:pic>
        <p:nvPicPr>
          <p:cNvPr id="20" name="Picture 3056"/>
          <p:cNvPicPr/>
          <p:nvPr/>
        </p:nvPicPr>
        <p:blipFill>
          <a:blip r:embed="rId3" cstate="print">
            <a:extLst>
              <a:ext uri="{28A0092B-C50C-407E-A947-70E740481C1C}">
                <a14:useLocalDpi xmlns:a14="http://schemas.microsoft.com/office/drawing/2010/main" val="0"/>
              </a:ext>
            </a:extLst>
          </a:blip>
          <a:stretch>
            <a:fillRect/>
          </a:stretch>
        </p:blipFill>
        <p:spPr>
          <a:xfrm>
            <a:off x="6498068" y="1903998"/>
            <a:ext cx="5253936" cy="2767447"/>
          </a:xfrm>
          <a:prstGeom prst="rect">
            <a:avLst/>
          </a:prstGeom>
        </p:spPr>
      </p:pic>
      <p:graphicFrame>
        <p:nvGraphicFramePr>
          <p:cNvPr id="6" name="Tabela 5"/>
          <p:cNvGraphicFramePr>
            <a:graphicFrameLocks noGrp="1"/>
          </p:cNvGraphicFramePr>
          <p:nvPr>
            <p:extLst>
              <p:ext uri="{D42A27DB-BD31-4B8C-83A1-F6EECF244321}">
                <p14:modId xmlns:p14="http://schemas.microsoft.com/office/powerpoint/2010/main" val="1262866437"/>
              </p:ext>
            </p:extLst>
          </p:nvPr>
        </p:nvGraphicFramePr>
        <p:xfrm>
          <a:off x="6494894" y="4930596"/>
          <a:ext cx="5132588" cy="652057"/>
        </p:xfrm>
        <a:graphic>
          <a:graphicData uri="http://schemas.openxmlformats.org/drawingml/2006/table">
            <a:tbl>
              <a:tblPr firstRow="1" firstCol="1" bandRow="1"/>
              <a:tblGrid>
                <a:gridCol w="578116">
                  <a:extLst>
                    <a:ext uri="{9D8B030D-6E8A-4147-A177-3AD203B41FA5}">
                      <a16:colId xmlns:a16="http://schemas.microsoft.com/office/drawing/2014/main" val="20000"/>
                    </a:ext>
                  </a:extLst>
                </a:gridCol>
                <a:gridCol w="4554472">
                  <a:extLst>
                    <a:ext uri="{9D8B030D-6E8A-4147-A177-3AD203B41FA5}">
                      <a16:colId xmlns:a16="http://schemas.microsoft.com/office/drawing/2014/main" val="20001"/>
                    </a:ext>
                  </a:extLst>
                </a:gridCol>
              </a:tblGrid>
              <a:tr h="652057">
                <a:tc>
                  <a:txBody>
                    <a:bodyPr/>
                    <a:lstStyle/>
                    <a:p>
                      <a:pPr>
                        <a:lnSpc>
                          <a:spcPct val="107000"/>
                        </a:lnSpc>
                        <a:spcAft>
                          <a:spcPts val="0"/>
                        </a:spcAft>
                      </a:pP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3975" marB="53975" anchor="ctr">
                    <a:lnL>
                      <a:noFill/>
                    </a:lnL>
                    <a:lnR>
                      <a:noFill/>
                    </a:lnR>
                    <a:lnT>
                      <a:noFill/>
                    </a:lnT>
                    <a:lnB>
                      <a:noFill/>
                    </a:lnB>
                    <a:solidFill>
                      <a:srgbClr val="FFC000"/>
                    </a:solidFill>
                  </a:tcPr>
                </a:tc>
                <a:tc>
                  <a:txBody>
                    <a:bodyPr/>
                    <a:lstStyle/>
                    <a:p>
                      <a:pPr>
                        <a:lnSpc>
                          <a:spcPct val="107000"/>
                        </a:lnSpc>
                        <a:spcAft>
                          <a:spcPts val="0"/>
                        </a:spcAft>
                      </a:pPr>
                      <a:r>
                        <a:rPr lang="es-CO" sz="1100" dirty="0">
                          <a:effectLst/>
                          <a:latin typeface="Arial" panose="020B0604020202020204" pitchFamily="34" charset="0"/>
                          <a:ea typeface="Calibri" panose="020F0502020204030204" pitchFamily="34" charset="0"/>
                          <a:cs typeface="Times New Roman" panose="02020603050405020304" pitchFamily="18" charset="0"/>
                        </a:rPr>
                        <a:t> </a:t>
                      </a:r>
                      <a:r>
                        <a:rPr lang="es-ES" sz="1100" dirty="0">
                          <a:effectLst/>
                          <a:latin typeface="Arial" panose="020B0604020202020204" pitchFamily="34" charset="0"/>
                          <a:ea typeface="Calibri" panose="020F0502020204030204" pitchFamily="34" charset="0"/>
                          <a:cs typeface="Times New Roman" panose="02020603050405020304" pitchFamily="18" charset="0"/>
                        </a:rPr>
                        <a:t>La mesa está diseñada para usarse predominantemente con una conexión de CA y su uso de CC está limitado a condiciones de emergencia.</a:t>
                      </a:r>
                      <a:endParaRPr lang="es-CO"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53975" marB="53975" anchor="ctr">
                    <a:lnL>
                      <a:noFill/>
                    </a:lnL>
                    <a:lnR>
                      <a:noFill/>
                    </a:lnR>
                    <a:lnT>
                      <a:noFill/>
                    </a:lnT>
                    <a:lnB>
                      <a:noFill/>
                    </a:lnB>
                    <a:solidFill>
                      <a:srgbClr val="FFC000"/>
                    </a:solidFill>
                  </a:tcPr>
                </a:tc>
                <a:extLst>
                  <a:ext uri="{0D108BD9-81ED-4DB2-BD59-A6C34878D82A}">
                    <a16:rowId xmlns:a16="http://schemas.microsoft.com/office/drawing/2014/main" val="10000"/>
                  </a:ext>
                </a:extLst>
              </a:tr>
            </a:tbl>
          </a:graphicData>
        </a:graphic>
      </p:graphicFrame>
      <p:pic>
        <p:nvPicPr>
          <p:cNvPr id="1026" name="Imagem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9866" y="5072742"/>
            <a:ext cx="371475" cy="333375"/>
          </a:xfrm>
          <a:prstGeom prst="rect">
            <a:avLst/>
          </a:prstGeom>
          <a:noFill/>
          <a:extLst>
            <a:ext uri="{909E8E84-426E-40DD-AFC4-6F175D3DCCD1}">
              <a14:hiddenFill xmlns:a14="http://schemas.microsoft.com/office/drawing/2010/main">
                <a:solidFill>
                  <a:srgbClr val="FFFFFF"/>
                </a:solidFill>
              </a14:hiddenFill>
            </a:ext>
          </a:extLst>
        </p:spPr>
      </p:pic>
      <p:sp>
        <p:nvSpPr>
          <p:cNvPr id="11"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BR" sz="3200" dirty="0">
                <a:solidFill>
                  <a:srgbClr val="2B767D"/>
                </a:solidFill>
                <a:ea typeface="SimHei" panose="02010609060101010101" pitchFamily="49" charset="-122"/>
              </a:rPr>
              <a:t>ORIENTACION DE CARGA</a:t>
            </a:r>
          </a:p>
          <a:p>
            <a:pPr marL="0" indent="0" algn="just">
              <a:buFont typeface="Arial" panose="020B0604020202020204" pitchFamily="34" charset="0"/>
              <a:buNone/>
            </a:pPr>
            <a:endParaRPr lang="pt-BR" sz="3200" dirty="0">
              <a:solidFill>
                <a:srgbClr val="2B767D"/>
              </a:solidFill>
              <a:ea typeface="SimHei" panose="02010609060101010101" pitchFamily="49" charset="-122"/>
            </a:endParaRPr>
          </a:p>
        </p:txBody>
      </p:sp>
      <p:sp>
        <p:nvSpPr>
          <p:cNvPr id="12" name="CaixaDeTexto 11"/>
          <p:cNvSpPr txBox="1"/>
          <p:nvPr/>
        </p:nvSpPr>
        <p:spPr>
          <a:xfrm>
            <a:off x="425203" y="1886720"/>
            <a:ext cx="5671399" cy="3416320"/>
          </a:xfrm>
          <a:prstGeom prst="rect">
            <a:avLst/>
          </a:prstGeom>
          <a:noFill/>
        </p:spPr>
        <p:txBody>
          <a:bodyPr wrap="square" rtlCol="0">
            <a:spAutoFit/>
          </a:bodyPr>
          <a:lstStyle/>
          <a:p>
            <a:pPr algn="just"/>
            <a:r>
              <a:rPr lang="pt-BR" dirty="0">
                <a:solidFill>
                  <a:srgbClr val="E7E6E6">
                    <a:lumMod val="50000"/>
                  </a:srgbClr>
                </a:solidFill>
              </a:rPr>
              <a:t>INDICACIÓN DE USO</a:t>
            </a:r>
          </a:p>
          <a:p>
            <a:pPr algn="just"/>
            <a:r>
              <a:rPr lang="es-ES" dirty="0">
                <a:solidFill>
                  <a:srgbClr val="E7E6E6">
                    <a:lumMod val="50000"/>
                  </a:srgbClr>
                </a:solidFill>
              </a:rPr>
              <a:t>El sistema de carga de mesa </a:t>
            </a:r>
            <a:r>
              <a:rPr lang="es-ES" dirty="0" err="1">
                <a:solidFill>
                  <a:srgbClr val="E7E6E6">
                    <a:lumMod val="50000"/>
                  </a:srgbClr>
                </a:solidFill>
              </a:rPr>
              <a:t>Kratus</a:t>
            </a:r>
            <a:r>
              <a:rPr lang="es-ES" dirty="0">
                <a:solidFill>
                  <a:srgbClr val="E7E6E6">
                    <a:lumMod val="50000"/>
                  </a:srgbClr>
                </a:solidFill>
              </a:rPr>
              <a:t> consta de 3 baterías de 12 V y 9 Ah diseñadas para permitir que el procedimiento continúe en caso de un corte de energía.</a:t>
            </a:r>
          </a:p>
          <a:p>
            <a:pPr algn="just"/>
            <a:endParaRPr lang="pt-BR" dirty="0">
              <a:solidFill>
                <a:srgbClr val="E7E6E6">
                  <a:lumMod val="50000"/>
                </a:srgbClr>
              </a:solidFill>
            </a:endParaRPr>
          </a:p>
          <a:p>
            <a:pPr algn="just"/>
            <a:r>
              <a:rPr lang="pt-BR" dirty="0">
                <a:solidFill>
                  <a:srgbClr val="E7E6E6">
                    <a:lumMod val="50000"/>
                  </a:srgbClr>
                </a:solidFill>
              </a:rPr>
              <a:t>CARGA INICIAL</a:t>
            </a:r>
          </a:p>
          <a:p>
            <a:pPr algn="just"/>
            <a:r>
              <a:rPr lang="es-ES" dirty="0">
                <a:solidFill>
                  <a:srgbClr val="E7E6E6">
                    <a:lumMod val="50000"/>
                  </a:srgbClr>
                </a:solidFill>
              </a:rPr>
              <a:t>La primera carga no debe ser inferior a 8 horas.</a:t>
            </a:r>
          </a:p>
          <a:p>
            <a:pPr algn="just"/>
            <a:endParaRPr lang="pt-BR" dirty="0">
              <a:solidFill>
                <a:srgbClr val="E7E6E6">
                  <a:lumMod val="50000"/>
                </a:srgbClr>
              </a:solidFill>
            </a:endParaRPr>
          </a:p>
          <a:p>
            <a:pPr algn="just"/>
            <a:r>
              <a:rPr lang="pt-BR" dirty="0">
                <a:solidFill>
                  <a:srgbClr val="E7E6E6">
                    <a:lumMod val="50000"/>
                  </a:srgbClr>
                </a:solidFill>
              </a:rPr>
              <a:t>CARGA DURANTE EL ALMACENAMIENTO</a:t>
            </a:r>
          </a:p>
          <a:p>
            <a:pPr algn="just"/>
            <a:r>
              <a:rPr lang="es-ES" dirty="0">
                <a:solidFill>
                  <a:srgbClr val="E7E6E6">
                    <a:lumMod val="50000"/>
                  </a:srgbClr>
                </a:solidFill>
              </a:rPr>
              <a:t>Si la mesa permanece inactiva por más de 15 días, se debe cargar la batería durante al menos ocho horas antes de utilizar el equipo.</a:t>
            </a:r>
          </a:p>
        </p:txBody>
      </p:sp>
      <p:grpSp>
        <p:nvGrpSpPr>
          <p:cNvPr id="13" name="Grupo 12"/>
          <p:cNvGrpSpPr/>
          <p:nvPr/>
        </p:nvGrpSpPr>
        <p:grpSpPr>
          <a:xfrm>
            <a:off x="1" y="-34583"/>
            <a:ext cx="12192000" cy="1100339"/>
            <a:chOff x="1" y="-34583"/>
            <a:chExt cx="12192000" cy="1100339"/>
          </a:xfrm>
        </p:grpSpPr>
        <p:pic>
          <p:nvPicPr>
            <p:cNvPr id="14" name="Image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15" name="Imagem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16" name="Imagem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Tree>
    <p:extLst>
      <p:ext uri="{BB962C8B-B14F-4D97-AF65-F5344CB8AC3E}">
        <p14:creationId xmlns:p14="http://schemas.microsoft.com/office/powerpoint/2010/main" val="3586768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610554" y="1754554"/>
            <a:ext cx="11093766" cy="942694"/>
          </a:xfrm>
          <a:prstGeom prst="rect">
            <a:avLst/>
          </a:prstGeom>
        </p:spPr>
        <p:txBody>
          <a:bodyPr wrap="square">
            <a:spAutoFit/>
          </a:bodyPr>
          <a:lstStyle/>
          <a:p>
            <a:pPr marL="285750" indent="-285750">
              <a:lnSpc>
                <a:spcPct val="107000"/>
              </a:lnSpc>
              <a:spcBef>
                <a:spcPts val="200"/>
              </a:spcBef>
              <a:buFontTx/>
              <a:buChar char="-"/>
            </a:pPr>
            <a:endParaRPr lang="pt-BR" dirty="0">
              <a:solidFill>
                <a:prstClr val="black">
                  <a:lumMod val="65000"/>
                  <a:lumOff val="35000"/>
                </a:prstClr>
              </a:solidFill>
              <a:latin typeface="Arial" panose="020B0604020202020204" pitchFamily="34" charset="0"/>
              <a:ea typeface="Times New Roman" panose="02020603050405020304" pitchFamily="18" charset="0"/>
            </a:endParaRPr>
          </a:p>
          <a:p>
            <a:endParaRPr lang="pt-BR" b="1" dirty="0">
              <a:solidFill>
                <a:prstClr val="black"/>
              </a:solidFill>
            </a:endParaRPr>
          </a:p>
          <a:p>
            <a:endParaRPr lang="pt-BR" b="1" dirty="0">
              <a:solidFill>
                <a:prstClr val="black"/>
              </a:solidFill>
            </a:endParaRPr>
          </a:p>
        </p:txBody>
      </p:sp>
      <p:pic>
        <p:nvPicPr>
          <p:cNvPr id="21" name="Imagem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5975" y="4233423"/>
            <a:ext cx="3333750" cy="17780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p:cNvSpPr>
            <a:spLocks noChangeArrowheads="1"/>
          </p:cNvSpPr>
          <p:nvPr/>
        </p:nvSpPr>
        <p:spPr bwMode="auto">
          <a:xfrm>
            <a:off x="2560234" y="5348143"/>
            <a:ext cx="20294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s-CO" altLang="pt-BR" sz="1200" dirty="0">
                <a:solidFill>
                  <a:srgbClr val="E7E6E6">
                    <a:lumMod val="50000"/>
                  </a:srgbClr>
                </a:solidFill>
                <a:ea typeface="Calibri" panose="020F0502020204030204" pitchFamily="34" charset="0"/>
                <a:cs typeface="Arial" panose="020B0604020202020204" pitchFamily="34" charset="0"/>
              </a:rPr>
              <a:t>Localización del botón de seguridad. </a:t>
            </a:r>
            <a:endParaRPr lang="es-CO" altLang="pt-BR" sz="1200" dirty="0">
              <a:solidFill>
                <a:srgbClr val="E7E6E6">
                  <a:lumMod val="50000"/>
                </a:srgbClr>
              </a:solidFill>
              <a:cs typeface="Arial" panose="020B0604020202020204" pitchFamily="34" charset="0"/>
            </a:endParaRPr>
          </a:p>
        </p:txBody>
      </p:sp>
      <p:cxnSp>
        <p:nvCxnSpPr>
          <p:cNvPr id="23" name="Conector de seta reta 22"/>
          <p:cNvCxnSpPr/>
          <p:nvPr/>
        </p:nvCxnSpPr>
        <p:spPr>
          <a:xfrm flipV="1">
            <a:off x="4183246" y="4639084"/>
            <a:ext cx="994811" cy="70905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BR" sz="3200" dirty="0">
                <a:solidFill>
                  <a:srgbClr val="2B767D"/>
                </a:solidFill>
                <a:ea typeface="SimHei" panose="02010609060101010101" pitchFamily="49" charset="-122"/>
              </a:rPr>
              <a:t>TRAVA MOVIMIENTOS</a:t>
            </a:r>
          </a:p>
          <a:p>
            <a:pPr marL="0" indent="0" algn="just">
              <a:buFont typeface="Arial" panose="020B0604020202020204" pitchFamily="34" charset="0"/>
              <a:buNone/>
            </a:pPr>
            <a:endParaRPr lang="pt-BR" sz="3200" dirty="0">
              <a:solidFill>
                <a:srgbClr val="2B767D"/>
              </a:solidFill>
              <a:ea typeface="SimHei" panose="02010609060101010101" pitchFamily="49" charset="-122"/>
            </a:endParaRPr>
          </a:p>
          <a:p>
            <a:pPr marL="0" indent="0" algn="just">
              <a:buFont typeface="Arial" panose="020B0604020202020204" pitchFamily="34" charset="0"/>
              <a:buNone/>
            </a:pPr>
            <a:endParaRPr lang="pt-BR" sz="3200" dirty="0">
              <a:solidFill>
                <a:srgbClr val="2B767D"/>
              </a:solidFill>
              <a:ea typeface="SimHei" panose="02010609060101010101" pitchFamily="49" charset="-122"/>
            </a:endParaRPr>
          </a:p>
        </p:txBody>
      </p:sp>
      <p:sp>
        <p:nvSpPr>
          <p:cNvPr id="13" name="CaixaDeTexto 12"/>
          <p:cNvSpPr txBox="1"/>
          <p:nvPr/>
        </p:nvSpPr>
        <p:spPr>
          <a:xfrm>
            <a:off x="610554" y="2290935"/>
            <a:ext cx="5671399" cy="1200329"/>
          </a:xfrm>
          <a:prstGeom prst="rect">
            <a:avLst/>
          </a:prstGeom>
          <a:noFill/>
        </p:spPr>
        <p:txBody>
          <a:bodyPr wrap="square" rtlCol="0">
            <a:spAutoFit/>
          </a:bodyPr>
          <a:lstStyle/>
          <a:p>
            <a:pPr algn="just"/>
            <a:r>
              <a:rPr lang="es-ES" dirty="0">
                <a:solidFill>
                  <a:srgbClr val="E7E6E6">
                    <a:lumMod val="50000"/>
                  </a:srgbClr>
                </a:solidFill>
              </a:rPr>
              <a:t>Ubicado en la parte inferior del lado derecho de la mesa, el botón te permite bloquear cualquier movimiento.</a:t>
            </a:r>
          </a:p>
          <a:p>
            <a:pPr algn="just"/>
            <a:r>
              <a:rPr lang="es-ES" dirty="0">
                <a:solidFill>
                  <a:srgbClr val="E7E6E6">
                    <a:lumMod val="50000"/>
                  </a:srgbClr>
                </a:solidFill>
              </a:rPr>
              <a:t>Se utiliza para minimizar el riesgo de movimientos accidentales durante la cirugía.</a:t>
            </a:r>
          </a:p>
        </p:txBody>
      </p:sp>
      <p:grpSp>
        <p:nvGrpSpPr>
          <p:cNvPr id="14" name="Grupo 13"/>
          <p:cNvGrpSpPr/>
          <p:nvPr/>
        </p:nvGrpSpPr>
        <p:grpSpPr>
          <a:xfrm>
            <a:off x="1" y="-34583"/>
            <a:ext cx="12192000" cy="1100339"/>
            <a:chOff x="1" y="-34583"/>
            <a:chExt cx="12192000" cy="1100339"/>
          </a:xfrm>
        </p:grpSpPr>
        <p:pic>
          <p:nvPicPr>
            <p:cNvPr id="15" name="Imagem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16" name="Imagem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17" name="Imagem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pic>
        <p:nvPicPr>
          <p:cNvPr id="4" name="Imagem 3">
            <a:extLst>
              <a:ext uri="{FF2B5EF4-FFF2-40B4-BE49-F238E27FC236}">
                <a16:creationId xmlns:a16="http://schemas.microsoft.com/office/drawing/2014/main" id="{D80553CA-52A8-21AC-9670-D2CF2F3CE6D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32098"/>
          <a:stretch/>
        </p:blipFill>
        <p:spPr>
          <a:xfrm>
            <a:off x="7388895" y="4160753"/>
            <a:ext cx="4485741" cy="2284431"/>
          </a:xfrm>
          <a:prstGeom prst="rect">
            <a:avLst/>
          </a:prstGeom>
        </p:spPr>
      </p:pic>
    </p:spTree>
    <p:extLst>
      <p:ext uri="{BB962C8B-B14F-4D97-AF65-F5344CB8AC3E}">
        <p14:creationId xmlns:p14="http://schemas.microsoft.com/office/powerpoint/2010/main" val="1587633215"/>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4768</TotalTime>
  <Words>1255</Words>
  <Application>Microsoft Office PowerPoint</Application>
  <PresentationFormat>Widescreen</PresentationFormat>
  <Paragraphs>185</Paragraphs>
  <Slides>33</Slides>
  <Notes>10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33</vt:i4>
      </vt:variant>
    </vt:vector>
  </HeadingPairs>
  <TitlesOfParts>
    <vt:vector size="39" baseType="lpstr">
      <vt:lpstr>Arial</vt:lpstr>
      <vt:lpstr>Arial Narrow</vt:lpstr>
      <vt:lpstr>Calibri</vt:lpstr>
      <vt:lpstr>Calibri Light</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Edilson Daniel Vera - Salk Medical</dc:creator>
  <cp:lastModifiedBy>Audrey Teixeira - Manager Grupo</cp:lastModifiedBy>
  <cp:revision>80</cp:revision>
  <dcterms:created xsi:type="dcterms:W3CDTF">2021-07-06T18:38:26Z</dcterms:created>
  <dcterms:modified xsi:type="dcterms:W3CDTF">2024-02-14T11:19:36Z</dcterms:modified>
</cp:coreProperties>
</file>