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82" r:id="rId2"/>
    <p:sldId id="275" r:id="rId3"/>
    <p:sldId id="383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80" r:id="rId3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03B4D5-45C7-4628-B8C2-A235CED2A6A6}" type="datetimeFigureOut">
              <a:rPr lang="pt-BR" smtClean="0"/>
              <a:t>07/02/2024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0D018-F4EC-42A1-B539-3712EEAED5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1821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 ‘</a:t>
            </a:r>
            <a:r>
              <a:rPr lang="pt-BR" dirty="0" err="1"/>
              <a:t>cratos</a:t>
            </a:r>
            <a:r>
              <a:rPr lang="pt-BR" dirty="0"/>
              <a:t>' (Deus</a:t>
            </a:r>
            <a:r>
              <a:rPr lang="pt-BR" baseline="0" dirty="0"/>
              <a:t> da força e do </a:t>
            </a:r>
            <a:r>
              <a:rPr lang="pt-BR" dirty="0"/>
              <a:t>poder)</a:t>
            </a:r>
            <a:r>
              <a:rPr lang="pt-BR" baseline="0" dirty="0"/>
              <a:t> , mitologia Grega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0D018-F4EC-42A1-B539-3712EEAED5F9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8015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2E29-701F-41AB-9831-FBD8C4B204EB}" type="datetimeFigureOut">
              <a:rPr lang="pt-BR" smtClean="0"/>
              <a:t>07/02/2024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56754-0038-4C46-884C-29132F6C17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6369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2E29-701F-41AB-9831-FBD8C4B204EB}" type="datetimeFigureOut">
              <a:rPr lang="pt-BR" smtClean="0"/>
              <a:t>07/02/2024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56754-0038-4C46-884C-29132F6C17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3809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2E29-701F-41AB-9831-FBD8C4B204EB}" type="datetimeFigureOut">
              <a:rPr lang="pt-BR" smtClean="0"/>
              <a:t>07/02/2024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56754-0038-4C46-884C-29132F6C17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9104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2E29-701F-41AB-9831-FBD8C4B204EB}" type="datetimeFigureOut">
              <a:rPr lang="pt-BR" smtClean="0"/>
              <a:t>07/02/2024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56754-0038-4C46-884C-29132F6C17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2788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2E29-701F-41AB-9831-FBD8C4B204EB}" type="datetimeFigureOut">
              <a:rPr lang="pt-BR" smtClean="0"/>
              <a:t>07/02/2024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56754-0038-4C46-884C-29132F6C17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4989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2E29-701F-41AB-9831-FBD8C4B204EB}" type="datetimeFigureOut">
              <a:rPr lang="pt-BR" smtClean="0"/>
              <a:t>07/02/2024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56754-0038-4C46-884C-29132F6C17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0731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2E29-701F-41AB-9831-FBD8C4B204EB}" type="datetimeFigureOut">
              <a:rPr lang="pt-BR" smtClean="0"/>
              <a:t>07/02/2024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56754-0038-4C46-884C-29132F6C17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0798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2E29-701F-41AB-9831-FBD8C4B204EB}" type="datetimeFigureOut">
              <a:rPr lang="pt-BR" smtClean="0"/>
              <a:t>07/02/2024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56754-0038-4C46-884C-29132F6C17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149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2E29-701F-41AB-9831-FBD8C4B204EB}" type="datetimeFigureOut">
              <a:rPr lang="pt-BR" smtClean="0"/>
              <a:t>07/02/2024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56754-0038-4C46-884C-29132F6C17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73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2E29-701F-41AB-9831-FBD8C4B204EB}" type="datetimeFigureOut">
              <a:rPr lang="pt-BR" smtClean="0"/>
              <a:t>07/02/2024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56754-0038-4C46-884C-29132F6C17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2377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2E29-701F-41AB-9831-FBD8C4B204EB}" type="datetimeFigureOut">
              <a:rPr lang="pt-BR" smtClean="0"/>
              <a:t>07/02/2024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56754-0038-4C46-884C-29132F6C17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5928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C2E29-701F-41AB-9831-FBD8C4B204EB}" type="datetimeFigureOut">
              <a:rPr lang="pt-BR" smtClean="0"/>
              <a:t>07/02/2024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56754-0038-4C46-884C-29132F6C17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2031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.jpeg"/><Relationship Id="rId7" Type="http://schemas.openxmlformats.org/officeDocument/2006/relationships/image" Target="../media/image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Relationship Id="rId9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Conteúdo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91" y="-18156"/>
            <a:ext cx="12224890" cy="6875807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90" y="800498"/>
            <a:ext cx="1597349" cy="112015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63" y="5092114"/>
            <a:ext cx="2274802" cy="10628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321555" y="2884222"/>
            <a:ext cx="7515997" cy="18876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7000"/>
              </a:lnSpc>
            </a:pPr>
            <a:r>
              <a:rPr lang="pt-BR" sz="6600" dirty="0">
                <a:solidFill>
                  <a:prstClr val="white"/>
                </a:solidFill>
              </a:rPr>
              <a:t> MESAS QUIRÚRGICA</a:t>
            </a:r>
          </a:p>
          <a:p>
            <a:pPr algn="ctr">
              <a:lnSpc>
                <a:spcPts val="7000"/>
              </a:lnSpc>
            </a:pPr>
            <a:r>
              <a:rPr lang="pt-BR" sz="6600" dirty="0">
                <a:solidFill>
                  <a:prstClr val="white"/>
                </a:solidFill>
              </a:rPr>
              <a:t>KRATUS</a:t>
            </a:r>
          </a:p>
        </p:txBody>
      </p:sp>
    </p:spTree>
    <p:extLst>
      <p:ext uri="{BB962C8B-B14F-4D97-AF65-F5344CB8AC3E}">
        <p14:creationId xmlns:p14="http://schemas.microsoft.com/office/powerpoint/2010/main" val="1431527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/>
          <a:srcRect t="66588" b="-2"/>
          <a:stretch/>
        </p:blipFill>
        <p:spPr>
          <a:xfrm>
            <a:off x="0" y="5953990"/>
            <a:ext cx="12192000" cy="90400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271" y="2885333"/>
            <a:ext cx="3599363" cy="3599363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4295554" y="1500341"/>
            <a:ext cx="34874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270210</a:t>
            </a:r>
          </a:p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SOPORTE EN DECÚBITO LATERAL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1" y="-34583"/>
            <a:ext cx="12192000" cy="1100339"/>
            <a:chOff x="1" y="-34583"/>
            <a:chExt cx="12192000" cy="1100339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-10768"/>
              <a:ext cx="12192000" cy="1076524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47" y="-34583"/>
              <a:ext cx="1374653" cy="1020614"/>
            </a:xfrm>
            <a:prstGeom prst="rect">
              <a:avLst/>
            </a:prstGeom>
          </p:spPr>
        </p:pic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950" y="171338"/>
              <a:ext cx="1794305" cy="838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7749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91" y="-18156"/>
            <a:ext cx="12224890" cy="6875807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90" y="800498"/>
            <a:ext cx="1597349" cy="1120155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63" y="5092114"/>
            <a:ext cx="2274802" cy="10628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380457" y="2475900"/>
            <a:ext cx="9398194" cy="18876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7000"/>
              </a:lnSpc>
            </a:pPr>
            <a:r>
              <a:rPr lang="pt-BR" sz="6600" dirty="0">
                <a:solidFill>
                  <a:prstClr val="white"/>
                </a:solidFill>
              </a:rPr>
              <a:t>ACCESORIOS OPCIONALES</a:t>
            </a:r>
          </a:p>
          <a:p>
            <a:pPr algn="ctr">
              <a:lnSpc>
                <a:spcPts val="7000"/>
              </a:lnSpc>
            </a:pPr>
            <a:r>
              <a:rPr lang="pt-BR" sz="6600" dirty="0">
                <a:solidFill>
                  <a:prstClr val="white"/>
                </a:solidFill>
              </a:rPr>
              <a:t>CIRUGÍA PLÁSTICA</a:t>
            </a:r>
          </a:p>
        </p:txBody>
      </p:sp>
    </p:spTree>
    <p:extLst>
      <p:ext uri="{BB962C8B-B14F-4D97-AF65-F5344CB8AC3E}">
        <p14:creationId xmlns:p14="http://schemas.microsoft.com/office/powerpoint/2010/main" val="3396072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/>
          <a:srcRect t="66588" b="-2"/>
          <a:stretch/>
        </p:blipFill>
        <p:spPr>
          <a:xfrm>
            <a:off x="0" y="5953990"/>
            <a:ext cx="12192000" cy="904009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271" y="2885334"/>
            <a:ext cx="3599363" cy="3599363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42366" y="1809926"/>
            <a:ext cx="8094558" cy="56262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just">
              <a:buNone/>
            </a:pPr>
            <a:r>
              <a:rPr lang="pt-BR" sz="3200" dirty="0">
                <a:solidFill>
                  <a:srgbClr val="1B8470"/>
                </a:solidFill>
                <a:latin typeface="+mj-lt"/>
              </a:rPr>
              <a:t> </a:t>
            </a:r>
            <a:endParaRPr lang="pt-BR" sz="2000" dirty="0">
              <a:solidFill>
                <a:srgbClr val="1B8470"/>
              </a:solidFill>
              <a:latin typeface="+mj-lt"/>
            </a:endParaRPr>
          </a:p>
          <a:p>
            <a:pPr marL="0" indent="0" algn="just">
              <a:buNone/>
            </a:pPr>
            <a:endParaRPr lang="pt-BR" sz="2400" dirty="0">
              <a:solidFill>
                <a:srgbClr val="404040"/>
              </a:solidFill>
              <a:latin typeface="+mj-lt"/>
            </a:endParaRPr>
          </a:p>
          <a:p>
            <a:pPr algn="just"/>
            <a:endParaRPr lang="pt-BR" sz="2400" dirty="0">
              <a:solidFill>
                <a:srgbClr val="404040"/>
              </a:solidFill>
              <a:latin typeface="+mj-lt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295554" y="1500341"/>
            <a:ext cx="3487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271613</a:t>
            </a:r>
          </a:p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CABECERA “SEGURA”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1" y="-34583"/>
            <a:ext cx="12192000" cy="1100339"/>
            <a:chOff x="1" y="-34583"/>
            <a:chExt cx="12192000" cy="1100339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-10768"/>
              <a:ext cx="12192000" cy="1076524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47" y="-34583"/>
              <a:ext cx="1374653" cy="1020614"/>
            </a:xfrm>
            <a:prstGeom prst="rect">
              <a:avLst/>
            </a:prstGeom>
          </p:spPr>
        </p:pic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950" y="171338"/>
              <a:ext cx="1794305" cy="838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031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t="66588" b="-2"/>
          <a:stretch/>
        </p:blipFill>
        <p:spPr>
          <a:xfrm>
            <a:off x="0" y="5953990"/>
            <a:ext cx="12192000" cy="904009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4295554" y="1500341"/>
            <a:ext cx="34874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8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CABECERA </a:t>
            </a:r>
          </a:p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GEL CONFORT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553" y="2885333"/>
            <a:ext cx="3609081" cy="3609081"/>
          </a:xfrm>
          <a:prstGeom prst="rect">
            <a:avLst/>
          </a:prstGeom>
        </p:spPr>
      </p:pic>
      <p:grpSp>
        <p:nvGrpSpPr>
          <p:cNvPr id="14" name="Grupo 13"/>
          <p:cNvGrpSpPr/>
          <p:nvPr/>
        </p:nvGrpSpPr>
        <p:grpSpPr>
          <a:xfrm>
            <a:off x="1" y="-34583"/>
            <a:ext cx="12192000" cy="1100339"/>
            <a:chOff x="1" y="-34583"/>
            <a:chExt cx="12192000" cy="1100339"/>
          </a:xfrm>
        </p:grpSpPr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-10768"/>
              <a:ext cx="12192000" cy="1076524"/>
            </a:xfrm>
            <a:prstGeom prst="rect">
              <a:avLst/>
            </a:prstGeom>
          </p:spPr>
        </p:pic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47" y="-34583"/>
              <a:ext cx="1374653" cy="1020614"/>
            </a:xfrm>
            <a:prstGeom prst="rect">
              <a:avLst/>
            </a:prstGeom>
          </p:spPr>
        </p:pic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950" y="171338"/>
              <a:ext cx="1794305" cy="838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3231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91" y="-18156"/>
            <a:ext cx="12224890" cy="6875807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90" y="800498"/>
            <a:ext cx="1597349" cy="1120155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63" y="5092114"/>
            <a:ext cx="2274802" cy="10628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380457" y="2739307"/>
            <a:ext cx="9398194" cy="18876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ES" sz="6600" dirty="0">
                <a:solidFill>
                  <a:prstClr val="white"/>
                </a:solidFill>
              </a:rPr>
              <a:t>ACCESORIOS OPCIONALES</a:t>
            </a:r>
          </a:p>
          <a:p>
            <a:pPr algn="ctr">
              <a:lnSpc>
                <a:spcPts val="7000"/>
              </a:lnSpc>
            </a:pPr>
            <a:r>
              <a:rPr lang="es-ES" sz="6600" dirty="0">
                <a:solidFill>
                  <a:prstClr val="white"/>
                </a:solidFill>
              </a:rPr>
              <a:t> CIRUGÍA DE OBESIDAD</a:t>
            </a:r>
            <a:endParaRPr lang="pt-BR" sz="6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85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2"/>
          <a:srcRect t="66588" b="-2"/>
          <a:stretch/>
        </p:blipFill>
        <p:spPr>
          <a:xfrm>
            <a:off x="0" y="5205846"/>
            <a:ext cx="7286171" cy="1652154"/>
          </a:xfrm>
          <a:prstGeom prst="rect">
            <a:avLst/>
          </a:prstGeom>
        </p:spPr>
      </p:pic>
      <p:sp>
        <p:nvSpPr>
          <p:cNvPr id="19" name="Espaço Reservado para Conteúdo 2"/>
          <p:cNvSpPr txBox="1">
            <a:spLocks/>
          </p:cNvSpPr>
          <p:nvPr/>
        </p:nvSpPr>
        <p:spPr>
          <a:xfrm>
            <a:off x="120939" y="1120405"/>
            <a:ext cx="8094558" cy="562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dirty="0">
                <a:solidFill>
                  <a:srgbClr val="1B84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355" y="2743352"/>
            <a:ext cx="6208438" cy="386826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22" y="3529267"/>
            <a:ext cx="1442933" cy="82853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43" y="4923126"/>
            <a:ext cx="1452404" cy="128091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209" y="1208906"/>
            <a:ext cx="2068289" cy="5199036"/>
          </a:xfrm>
          <a:prstGeom prst="rect">
            <a:avLst/>
          </a:prstGeom>
        </p:spPr>
      </p:pic>
      <p:sp>
        <p:nvSpPr>
          <p:cNvPr id="12" name="Espaço Reservado para Conteúdo 2"/>
          <p:cNvSpPr txBox="1">
            <a:spLocks/>
          </p:cNvSpPr>
          <p:nvPr/>
        </p:nvSpPr>
        <p:spPr>
          <a:xfrm>
            <a:off x="5043295" y="1235490"/>
            <a:ext cx="4318914" cy="22089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271799</a:t>
            </a:r>
          </a:p>
          <a:p>
            <a:pPr marL="0" indent="0">
              <a:buNone/>
            </a:pPr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EXTENSOR DE CIRUGÍA PARA OBESOS</a:t>
            </a:r>
          </a:p>
          <a:p>
            <a:pPr marL="0" indent="0">
              <a:buNone/>
            </a:pPr>
            <a:r>
              <a:rPr lang="es-ES" sz="1800" dirty="0">
                <a:solidFill>
                  <a:srgbClr val="E7E6E6">
                    <a:lumMod val="50000"/>
                  </a:srgbClr>
                </a:solidFill>
              </a:rPr>
              <a:t>Aumenta el ancho de la mesa en 300 </a:t>
            </a:r>
            <a:r>
              <a:rPr lang="es-ES" sz="1800" dirty="0" err="1">
                <a:solidFill>
                  <a:srgbClr val="E7E6E6">
                    <a:lumMod val="50000"/>
                  </a:srgbClr>
                </a:solidFill>
              </a:rPr>
              <a:t>mm.El</a:t>
            </a:r>
            <a:r>
              <a:rPr lang="es-ES" sz="1800" dirty="0">
                <a:solidFill>
                  <a:srgbClr val="E7E6E6">
                    <a:lumMod val="50000"/>
                  </a:srgbClr>
                </a:solidFill>
              </a:rPr>
              <a:t> conjunto se compone de ocho extensores, dos de los cuales cuentan con regla lateral.</a:t>
            </a:r>
            <a:endParaRPr lang="es-ES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1" y="-34583"/>
            <a:ext cx="12192000" cy="1100339"/>
            <a:chOff x="1" y="-34583"/>
            <a:chExt cx="12192000" cy="1100339"/>
          </a:xfrm>
        </p:grpSpPr>
        <p:pic>
          <p:nvPicPr>
            <p:cNvPr id="20" name="Imagem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-10768"/>
              <a:ext cx="12192000" cy="1076524"/>
            </a:xfrm>
            <a:prstGeom prst="rect">
              <a:avLst/>
            </a:prstGeom>
          </p:spPr>
        </p:pic>
        <p:pic>
          <p:nvPicPr>
            <p:cNvPr id="21" name="Imagem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47" y="-34583"/>
              <a:ext cx="1374653" cy="1020614"/>
            </a:xfrm>
            <a:prstGeom prst="rect">
              <a:avLst/>
            </a:prstGeom>
          </p:spPr>
        </p:pic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950" y="171338"/>
              <a:ext cx="1794305" cy="838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1853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91" y="-18156"/>
            <a:ext cx="12224890" cy="6875807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90" y="800498"/>
            <a:ext cx="1597349" cy="1120155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63" y="5092114"/>
            <a:ext cx="2274802" cy="10628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380457" y="2739307"/>
            <a:ext cx="9398194" cy="2785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7000"/>
              </a:lnSpc>
            </a:pPr>
            <a:r>
              <a:rPr lang="pt-BR" sz="6600" dirty="0">
                <a:solidFill>
                  <a:prstClr val="white"/>
                </a:solidFill>
              </a:rPr>
              <a:t>ACESSÓRIOS OPCIONAIS </a:t>
            </a:r>
          </a:p>
          <a:p>
            <a:pPr algn="ctr">
              <a:lnSpc>
                <a:spcPts val="7000"/>
              </a:lnSpc>
            </a:pPr>
            <a:r>
              <a:rPr lang="pt-BR" sz="6600" dirty="0">
                <a:solidFill>
                  <a:prstClr val="white"/>
                </a:solidFill>
              </a:rPr>
              <a:t>TRAUMATOLOGIA E ORTOPEDIA</a:t>
            </a:r>
          </a:p>
        </p:txBody>
      </p:sp>
    </p:spTree>
    <p:extLst>
      <p:ext uri="{BB962C8B-B14F-4D97-AF65-F5344CB8AC3E}">
        <p14:creationId xmlns:p14="http://schemas.microsoft.com/office/powerpoint/2010/main" val="2756303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t="66588" b="-2"/>
          <a:stretch/>
        </p:blipFill>
        <p:spPr>
          <a:xfrm>
            <a:off x="0" y="5702530"/>
            <a:ext cx="12192000" cy="1155469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481936" y="1124937"/>
            <a:ext cx="105480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pt-BR" sz="2400" dirty="0">
                <a:solidFill>
                  <a:srgbClr val="2B767D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271610: CONJUNTO DE ACCESORIOS DE TRACCIÓN PARA EL CUELLO DEL FÉMUR</a:t>
            </a:r>
            <a:endParaRPr lang="pt-BR" altLang="pt-BR" sz="2400" dirty="0">
              <a:solidFill>
                <a:srgbClr val="2B767D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76225" y="1751741"/>
            <a:ext cx="54416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Indicaciones de uso: 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Cirugías ortopédicas con tracción de fémur. El paciente puede colocarse en decúbito supino, desplazado hacia la derecha, hacia la izquierda o en soporte central.</a:t>
            </a:r>
          </a:p>
          <a:p>
            <a:endParaRPr lang="es-ES" dirty="0">
              <a:solidFill>
                <a:srgbClr val="E7E6E6">
                  <a:lumMod val="50000"/>
                </a:srgbClr>
              </a:solidFill>
            </a:endParaRP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Compatible con el uso de intensificador de imágenes.</a:t>
            </a:r>
          </a:p>
          <a:p>
            <a:endParaRPr lang="es-ES" dirty="0">
              <a:solidFill>
                <a:srgbClr val="E7E6E6">
                  <a:lumMod val="50000"/>
                </a:srgbClr>
              </a:solidFill>
            </a:endParaRP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Componentes del kit: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Barras de tracción (par);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Poste perineal (unidad);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Tractor helicoidal (par);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Manivela (par);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Sandalias de tracción (par);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Soporte móvil (con ruedas) (par).</a:t>
            </a:r>
            <a:endParaRPr lang="pt-BR" dirty="0">
              <a:solidFill>
                <a:srgbClr val="E7E6E6">
                  <a:lumMod val="50000"/>
                </a:srgbClr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762" y="2470243"/>
            <a:ext cx="6849946" cy="4319515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1" y="-34583"/>
            <a:ext cx="12192000" cy="1100339"/>
            <a:chOff x="1" y="-34583"/>
            <a:chExt cx="12192000" cy="1100339"/>
          </a:xfrm>
        </p:grpSpPr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-10768"/>
              <a:ext cx="12192000" cy="1076524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47" y="-34583"/>
              <a:ext cx="1374653" cy="1020614"/>
            </a:xfrm>
            <a:prstGeom prst="rect">
              <a:avLst/>
            </a:prstGeom>
          </p:spPr>
        </p:pic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950" y="171338"/>
              <a:ext cx="1794305" cy="838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1739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/>
          <a:srcRect t="66588" b="-2"/>
          <a:stretch/>
        </p:blipFill>
        <p:spPr>
          <a:xfrm>
            <a:off x="4244454" y="6029244"/>
            <a:ext cx="7947546" cy="828756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09" y="2507794"/>
            <a:ext cx="6311637" cy="4155548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605371" y="1751741"/>
            <a:ext cx="692803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Indicaciones de uso: 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Cirugías ortopédicas para tracción del fémur en decúbito lateral. Puede montarse en el lado derecho o izquierdo de la mesa, además de las articulaciones para ajuste de posicionamiento, también ofrece la función de elevador.</a:t>
            </a:r>
          </a:p>
          <a:p>
            <a:endParaRPr lang="es-ES" dirty="0">
              <a:solidFill>
                <a:srgbClr val="E7E6E6">
                  <a:lumMod val="50000"/>
                </a:srgbClr>
              </a:solidFill>
            </a:endParaRP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Compatible con el uso de intensificador de imágenes.</a:t>
            </a:r>
          </a:p>
          <a:p>
            <a:endParaRPr lang="es-ES" dirty="0">
              <a:solidFill>
                <a:srgbClr val="E7E6E6">
                  <a:lumMod val="50000"/>
                </a:srgbClr>
              </a:solidFill>
            </a:endParaRP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Componentes del kit: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Elevador con manivela (unidad);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Posicionador (par);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Reposabrazos pág. decúbito lateral (unidad);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Barras de tracción (par);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poste perineal (unidad);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Tractor helicoidal (par);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Manivela (par);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Botas de tracción (par);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Soporte móvil (con ruedas) (par).</a:t>
            </a:r>
            <a:endParaRPr lang="pt-BR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213132" y="5741733"/>
            <a:ext cx="31129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419" sz="1200" dirty="0">
                <a:solidFill>
                  <a:srgbClr val="2B767D"/>
                </a:solidFill>
              </a:rPr>
              <a:t>*</a:t>
            </a:r>
            <a:r>
              <a:rPr lang="es-ES" sz="1200" dirty="0">
                <a:solidFill>
                  <a:srgbClr val="2B767D"/>
                </a:solidFill>
              </a:rPr>
              <a:t>Complementario: tracción del tobillo femoral.</a:t>
            </a:r>
            <a:endParaRPr lang="pt-BR" sz="1200" dirty="0">
              <a:solidFill>
                <a:srgbClr val="2B767D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81936" y="1124937"/>
            <a:ext cx="99098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400" dirty="0">
                <a:solidFill>
                  <a:srgbClr val="2B767D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271602: CONJUNTO DE ACCESORIOS DE TRACCIÓN LATERAL DECÚBITO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1" y="-34583"/>
            <a:ext cx="12192000" cy="1100339"/>
            <a:chOff x="1" y="-34583"/>
            <a:chExt cx="12192000" cy="1100339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-10768"/>
              <a:ext cx="12192000" cy="1076524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47" y="-34583"/>
              <a:ext cx="1374653" cy="1020614"/>
            </a:xfrm>
            <a:prstGeom prst="rect">
              <a:avLst/>
            </a:prstGeom>
          </p:spPr>
        </p:pic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950" y="171338"/>
              <a:ext cx="1794305" cy="838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5659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2"/>
          <a:srcRect t="66588" b="-2"/>
          <a:stretch/>
        </p:blipFill>
        <p:spPr>
          <a:xfrm>
            <a:off x="-1" y="6029244"/>
            <a:ext cx="12192001" cy="828756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839" y="1945489"/>
            <a:ext cx="7142861" cy="4565690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481937" y="1124937"/>
            <a:ext cx="70531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pt-BR" sz="2400" dirty="0">
                <a:solidFill>
                  <a:srgbClr val="2B767D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271580: CONJUNTO DE ACCESORIO TRACCIÓN TIBIA</a:t>
            </a:r>
            <a:endParaRPr lang="pt-BR" altLang="pt-BR" sz="2400" dirty="0">
              <a:solidFill>
                <a:srgbClr val="2B767D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05372" y="1751741"/>
            <a:ext cx="511252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Indicaciones de uso: 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Cirugías ortopédicas para tracción de tibia. Se puede montar para intervenciones en la pierna derecha o izquierda, con regulación de altura e inclinación, además de intervenciones en la rodilla. Compatible con el uso de intensificador de imágenes.</a:t>
            </a:r>
          </a:p>
          <a:p>
            <a:endParaRPr lang="es-ES" dirty="0">
              <a:solidFill>
                <a:srgbClr val="E7E6E6">
                  <a:lumMod val="50000"/>
                </a:srgbClr>
              </a:solidFill>
            </a:endParaRP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Componentes del kit: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Soporte para rodilla (unidad);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Barras de tiro (par);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poste perineal (unidad);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Tractor helicoidal (par);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Manivela (par);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Botas de tracción (par);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Soporte móvil (con ruedas) (par).</a:t>
            </a:r>
            <a:endParaRPr lang="pt-BR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3985340" y="5752245"/>
            <a:ext cx="30502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sz="1200" dirty="0">
                <a:solidFill>
                  <a:srgbClr val="2B767D"/>
                </a:solidFill>
              </a:rPr>
              <a:t>*</a:t>
            </a:r>
            <a:r>
              <a:rPr lang="es-ES" sz="1200" dirty="0">
                <a:solidFill>
                  <a:srgbClr val="2B767D"/>
                </a:solidFill>
              </a:rPr>
              <a:t>Complementario: tracción del cuello femoral</a:t>
            </a:r>
            <a:endParaRPr lang="pt-BR" sz="1200" dirty="0">
              <a:solidFill>
                <a:srgbClr val="2B767D"/>
              </a:solidFill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1" y="-34583"/>
            <a:ext cx="12192000" cy="1100339"/>
            <a:chOff x="1" y="-34583"/>
            <a:chExt cx="12192000" cy="1100339"/>
          </a:xfrm>
        </p:grpSpPr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-10768"/>
              <a:ext cx="12192000" cy="1076524"/>
            </a:xfrm>
            <a:prstGeom prst="rect">
              <a:avLst/>
            </a:prstGeom>
          </p:spPr>
        </p:pic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47" y="-34583"/>
              <a:ext cx="1374653" cy="1020614"/>
            </a:xfrm>
            <a:prstGeom prst="rect">
              <a:avLst/>
            </a:prstGeom>
          </p:spPr>
        </p:pic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950" y="171338"/>
              <a:ext cx="1794305" cy="838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8294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91" y="-18156"/>
            <a:ext cx="12224890" cy="6875807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90" y="800498"/>
            <a:ext cx="1597349" cy="1120155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63" y="5092114"/>
            <a:ext cx="2274802" cy="10628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482247" y="2873772"/>
            <a:ext cx="9398194" cy="9900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7000"/>
              </a:lnSpc>
            </a:pPr>
            <a:r>
              <a:rPr lang="pt-BR" sz="6600" dirty="0">
                <a:solidFill>
                  <a:prstClr val="white"/>
                </a:solidFill>
              </a:rPr>
              <a:t>ACCESORIOS OPCIONALES</a:t>
            </a:r>
          </a:p>
        </p:txBody>
      </p:sp>
    </p:spTree>
    <p:extLst>
      <p:ext uri="{BB962C8B-B14F-4D97-AF65-F5344CB8AC3E}">
        <p14:creationId xmlns:p14="http://schemas.microsoft.com/office/powerpoint/2010/main" val="4055166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/>
          <a:srcRect t="66588" b="-2"/>
          <a:stretch/>
        </p:blipFill>
        <p:spPr>
          <a:xfrm>
            <a:off x="-1" y="6029244"/>
            <a:ext cx="12192001" cy="828756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471" y="1846582"/>
            <a:ext cx="6357283" cy="4642054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3052458" y="5630764"/>
            <a:ext cx="25725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419" sz="1200" dirty="0">
                <a:solidFill>
                  <a:srgbClr val="2B767D"/>
                </a:solidFill>
              </a:rPr>
              <a:t>*Complementario: Tracción del Fémur</a:t>
            </a:r>
            <a:endParaRPr lang="pt-BR" sz="1200" dirty="0">
              <a:solidFill>
                <a:srgbClr val="2B767D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81937" y="1124937"/>
            <a:ext cx="91478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400" dirty="0">
                <a:solidFill>
                  <a:srgbClr val="2B767D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270728: CONJUNTO DE ACCESORIO TRATAMENTO HUMERO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05371" y="1751741"/>
            <a:ext cx="39770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Indicaciones de uso: 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Cirugías ortopédicas / Tratamiento de Húmero.</a:t>
            </a:r>
          </a:p>
          <a:p>
            <a:endParaRPr lang="es-ES" dirty="0">
              <a:solidFill>
                <a:srgbClr val="E7E6E6">
                  <a:lumMod val="50000"/>
                </a:srgbClr>
              </a:solidFill>
            </a:endParaRP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Incluye sistema de fijación ajustable (tipo Weinberg).</a:t>
            </a:r>
          </a:p>
          <a:p>
            <a:endParaRPr lang="es-ES" dirty="0">
              <a:solidFill>
                <a:srgbClr val="E7E6E6">
                  <a:lumMod val="50000"/>
                </a:srgbClr>
              </a:solidFill>
            </a:endParaRP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Componentes del kit: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Sistema de fijación Weinberg (unidad);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Tractor helicoidal (unidad);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Manivela (par).</a:t>
            </a:r>
            <a:endParaRPr lang="pt-BR" dirty="0">
              <a:solidFill>
                <a:srgbClr val="E7E6E6">
                  <a:lumMod val="50000"/>
                </a:srgbClr>
              </a:solidFill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1" y="-34583"/>
            <a:ext cx="12192000" cy="1100339"/>
            <a:chOff x="1" y="-34583"/>
            <a:chExt cx="12192000" cy="1100339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-10768"/>
              <a:ext cx="12192000" cy="1076524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47" y="-34583"/>
              <a:ext cx="1374653" cy="1020614"/>
            </a:xfrm>
            <a:prstGeom prst="rect">
              <a:avLst/>
            </a:prstGeom>
          </p:spPr>
        </p:pic>
        <p:pic>
          <p:nvPicPr>
            <p:cNvPr id="20" name="Imagem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950" y="171338"/>
              <a:ext cx="1794305" cy="838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2056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t="66588" b="-2"/>
          <a:stretch/>
        </p:blipFill>
        <p:spPr>
          <a:xfrm>
            <a:off x="-1" y="5535679"/>
            <a:ext cx="12192001" cy="1322322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481937" y="1124937"/>
            <a:ext cx="92049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400" dirty="0">
                <a:solidFill>
                  <a:srgbClr val="2B767D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270500: CONJUNTO ACCESORIO PARA CIRUGIA DE HOMBRO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05372" y="1751741"/>
            <a:ext cx="547331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Indicaciones de uso: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Cirugías ortopédicas del hombro. Puede montarse para cirugía en el lado derecho o izquierdo del paciente, con placas removibles y reposacabezas con ajuste para derecha e izquierda, además del sistema de etiquetas que permite cualquier movimiento.</a:t>
            </a:r>
          </a:p>
          <a:p>
            <a:endParaRPr lang="es-ES" dirty="0">
              <a:solidFill>
                <a:srgbClr val="E7E6E6">
                  <a:lumMod val="50000"/>
                </a:srgbClr>
              </a:solidFill>
            </a:endParaRP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Compatible con el uso del amplificador de imagen.</a:t>
            </a:r>
          </a:p>
          <a:p>
            <a:endParaRPr lang="es-ES" dirty="0">
              <a:solidFill>
                <a:srgbClr val="E7E6E6">
                  <a:lumMod val="50000"/>
                </a:srgbClr>
              </a:solidFill>
            </a:endParaRP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Componentes del kit: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Placas traseras extraíbles (par);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Reposacabezas (unidad);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Regla de ajuste horizontal (unidad).</a:t>
            </a:r>
            <a:endParaRPr lang="pt-BR" dirty="0">
              <a:solidFill>
                <a:srgbClr val="E7E6E6">
                  <a:lumMod val="50000"/>
                </a:srgbClr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055" y="1124936"/>
            <a:ext cx="4738174" cy="5562467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1" y="-34583"/>
            <a:ext cx="12192000" cy="1100339"/>
            <a:chOff x="1" y="-34583"/>
            <a:chExt cx="12192000" cy="1100339"/>
          </a:xfrm>
        </p:grpSpPr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-10768"/>
              <a:ext cx="12192000" cy="1076524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47" y="-34583"/>
              <a:ext cx="1374653" cy="1020614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950" y="171338"/>
              <a:ext cx="1794305" cy="838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4417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t="66588" b="-2"/>
          <a:stretch/>
        </p:blipFill>
        <p:spPr>
          <a:xfrm>
            <a:off x="-1" y="5535679"/>
            <a:ext cx="12192001" cy="1322322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481937" y="1124937"/>
            <a:ext cx="104432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400" dirty="0">
                <a:solidFill>
                  <a:srgbClr val="2B767D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271270: CONJUNTO DE ACCESORIO PARA CIRURGIA PROCTOLÓGICA / COLUMNA VERTEBRAL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81937" y="2605848"/>
            <a:ext cx="63045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Indicaciones de uso: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Cirugía ortopédica de columna / Cirugía rectal.</a:t>
            </a:r>
          </a:p>
          <a:p>
            <a:endParaRPr lang="es-ES" dirty="0">
              <a:solidFill>
                <a:srgbClr val="E7E6E6">
                  <a:lumMod val="50000"/>
                </a:srgbClr>
              </a:solidFill>
            </a:endParaRP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Componentes del kit: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Soporte para rodilla (unidad);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Soporte ajustable ilíaco/bíceps femoral (unidad);</a:t>
            </a:r>
            <a:endParaRPr lang="pt-BR" dirty="0">
              <a:solidFill>
                <a:srgbClr val="E7E6E6">
                  <a:lumMod val="50000"/>
                </a:srgbClr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930" y="1644295"/>
            <a:ext cx="7438824" cy="4669314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1" y="-34583"/>
            <a:ext cx="12192000" cy="1100339"/>
            <a:chOff x="1" y="-34583"/>
            <a:chExt cx="12192000" cy="1100339"/>
          </a:xfrm>
        </p:grpSpPr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-10768"/>
              <a:ext cx="12192000" cy="1076524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47" y="-34583"/>
              <a:ext cx="1374653" cy="1020614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950" y="171338"/>
              <a:ext cx="1794305" cy="838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405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/>
          <a:srcRect t="66588" b="-2"/>
          <a:stretch/>
        </p:blipFill>
        <p:spPr>
          <a:xfrm>
            <a:off x="0" y="5953990"/>
            <a:ext cx="12192000" cy="904009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272" y="2885334"/>
            <a:ext cx="3599364" cy="3599364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42366" y="1809926"/>
            <a:ext cx="8094558" cy="56262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just">
              <a:buNone/>
            </a:pPr>
            <a:r>
              <a:rPr lang="pt-BR" sz="3200" dirty="0">
                <a:solidFill>
                  <a:srgbClr val="1B8470"/>
                </a:solidFill>
                <a:latin typeface="+mj-lt"/>
              </a:rPr>
              <a:t> </a:t>
            </a:r>
            <a:endParaRPr lang="pt-BR" sz="2000" dirty="0">
              <a:solidFill>
                <a:srgbClr val="1B8470"/>
              </a:solidFill>
              <a:latin typeface="+mj-lt"/>
            </a:endParaRPr>
          </a:p>
          <a:p>
            <a:pPr marL="0" indent="0" algn="just">
              <a:buNone/>
            </a:pPr>
            <a:endParaRPr lang="pt-BR" sz="2400" dirty="0">
              <a:solidFill>
                <a:srgbClr val="404040"/>
              </a:solidFill>
              <a:latin typeface="+mj-lt"/>
            </a:endParaRPr>
          </a:p>
          <a:p>
            <a:pPr algn="just"/>
            <a:endParaRPr lang="pt-BR" sz="2400" dirty="0">
              <a:solidFill>
                <a:srgbClr val="404040"/>
              </a:solidFill>
              <a:latin typeface="+mj-lt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8084126" y="2911735"/>
            <a:ext cx="2450724" cy="22089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dirty="0">
                <a:solidFill>
                  <a:srgbClr val="E7E6E6">
                    <a:lumMod val="50000"/>
                  </a:srgbClr>
                </a:solidFill>
              </a:rPr>
              <a:t>O</a:t>
            </a:r>
            <a:r>
              <a:rPr lang="pt-BR" sz="1800" dirty="0">
                <a:solidFill>
                  <a:srgbClr val="E7E6E6">
                    <a:lumMod val="50000"/>
                  </a:srgbClr>
                </a:solidFill>
              </a:rPr>
              <a:t> adaptador neuro esta fabricado </a:t>
            </a:r>
            <a:r>
              <a:rPr lang="es-ES" sz="1800" dirty="0">
                <a:solidFill>
                  <a:srgbClr val="E7E6E6">
                    <a:lumMod val="50000"/>
                  </a:srgbClr>
                </a:solidFill>
              </a:rPr>
              <a:t>en acero inoxidable AISI 304, la distancia para fijar el </a:t>
            </a:r>
            <a:r>
              <a:rPr lang="es-ES" sz="1800" dirty="0" err="1">
                <a:solidFill>
                  <a:srgbClr val="E7E6E6">
                    <a:lumMod val="50000"/>
                  </a:srgbClr>
                </a:solidFill>
              </a:rPr>
              <a:t>Mayfield</a:t>
            </a:r>
            <a:r>
              <a:rPr lang="es-ES" sz="1800" dirty="0">
                <a:solidFill>
                  <a:srgbClr val="E7E6E6">
                    <a:lumMod val="50000"/>
                  </a:srgbClr>
                </a:solidFill>
              </a:rPr>
              <a:t> es de 173 mm y el diámetro del orificio es de 17 </a:t>
            </a:r>
            <a:r>
              <a:rPr lang="es-ES" sz="1800" dirty="0" err="1">
                <a:solidFill>
                  <a:srgbClr val="E7E6E6">
                    <a:lumMod val="50000"/>
                  </a:srgbClr>
                </a:solidFill>
              </a:rPr>
              <a:t>mm.</a:t>
            </a:r>
            <a:endParaRPr lang="es-ES" sz="1800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295553" y="1500341"/>
            <a:ext cx="48906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271407</a:t>
            </a:r>
          </a:p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ADAPTADOR NEURO</a:t>
            </a:r>
          </a:p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(P/ DISPOISITIVO MAYFIELD)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1" y="-34583"/>
            <a:ext cx="12192000" cy="1100339"/>
            <a:chOff x="1" y="-34583"/>
            <a:chExt cx="12192000" cy="1100339"/>
          </a:xfrm>
        </p:grpSpPr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-10768"/>
              <a:ext cx="12192000" cy="1076524"/>
            </a:xfrm>
            <a:prstGeom prst="rect">
              <a:avLst/>
            </a:prstGeom>
          </p:spPr>
        </p:pic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47" y="-34583"/>
              <a:ext cx="1374653" cy="1020614"/>
            </a:xfrm>
            <a:prstGeom prst="rect">
              <a:avLst/>
            </a:prstGeom>
          </p:spPr>
        </p:pic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950" y="171338"/>
              <a:ext cx="1794305" cy="838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4891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/>
          <a:srcRect t="66588" b="-2"/>
          <a:stretch/>
        </p:blipFill>
        <p:spPr>
          <a:xfrm>
            <a:off x="0" y="5953990"/>
            <a:ext cx="12192000" cy="90400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272" y="2885334"/>
            <a:ext cx="3599364" cy="359936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4295554" y="1500341"/>
            <a:ext cx="37781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271609</a:t>
            </a:r>
          </a:p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CARRO  PORTA ACCEESORIOS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1" y="-34583"/>
            <a:ext cx="12192000" cy="1100339"/>
            <a:chOff x="1" y="-34583"/>
            <a:chExt cx="12192000" cy="1100339"/>
          </a:xfrm>
        </p:grpSpPr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-10768"/>
              <a:ext cx="12192000" cy="1076524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47" y="-34583"/>
              <a:ext cx="1374653" cy="1020614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950" y="171338"/>
              <a:ext cx="1794305" cy="838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1092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91" y="-18156"/>
            <a:ext cx="12224890" cy="6875807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90" y="800498"/>
            <a:ext cx="1597349" cy="1120155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63" y="5092114"/>
            <a:ext cx="2274802" cy="10628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380457" y="2739307"/>
            <a:ext cx="9398194" cy="18876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ES" sz="6600" dirty="0">
                <a:solidFill>
                  <a:prstClr val="white"/>
                </a:solidFill>
              </a:rPr>
              <a:t>ACCESORIOS OPCIONALES</a:t>
            </a:r>
          </a:p>
          <a:p>
            <a:pPr algn="ctr">
              <a:lnSpc>
                <a:spcPts val="7000"/>
              </a:lnSpc>
            </a:pPr>
            <a:r>
              <a:rPr lang="es-ES" sz="6600" dirty="0">
                <a:solidFill>
                  <a:prstClr val="white"/>
                </a:solidFill>
              </a:rPr>
              <a:t>OBSTETRICIA Y UROLOGÍA</a:t>
            </a:r>
            <a:endParaRPr lang="pt-BR" sz="6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966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/>
          <a:srcRect t="21796"/>
          <a:stretch/>
        </p:blipFill>
        <p:spPr>
          <a:xfrm>
            <a:off x="0" y="4829695"/>
            <a:ext cx="12192000" cy="2028305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481937" y="1124937"/>
            <a:ext cx="83858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400" dirty="0">
                <a:solidFill>
                  <a:srgbClr val="2B767D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270488: CONJUNTO DE ACCESÓRIO PARA CIRURGIA OBSTÉTRICA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05372" y="1751741"/>
            <a:ext cx="51125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Indicaciones de uso: 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Cirugía Obstétrica / Parto.</a:t>
            </a:r>
          </a:p>
          <a:p>
            <a:endParaRPr lang="es-ES" dirty="0">
              <a:solidFill>
                <a:srgbClr val="E7E6E6">
                  <a:lumMod val="50000"/>
                </a:srgbClr>
              </a:solidFill>
            </a:endParaRP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Componentes del kit: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Soportes para piernas ajustables (par);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Cuenca con rieles (unidad);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Tomar las manos (par).</a:t>
            </a:r>
            <a:endParaRPr lang="pt-BR" dirty="0">
              <a:solidFill>
                <a:srgbClr val="E7E6E6">
                  <a:lumMod val="50000"/>
                </a:srgbClr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717" y="1234105"/>
            <a:ext cx="6990853" cy="5371412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1" y="-34583"/>
            <a:ext cx="12192000" cy="1100339"/>
            <a:chOff x="1" y="-34583"/>
            <a:chExt cx="12192000" cy="1100339"/>
          </a:xfrm>
        </p:grpSpPr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-10768"/>
              <a:ext cx="12192000" cy="1076524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47" y="-34583"/>
              <a:ext cx="1374653" cy="1020614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950" y="171338"/>
              <a:ext cx="1794305" cy="838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4571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/>
          <a:srcRect t="58845" r="68232"/>
          <a:stretch/>
        </p:blipFill>
        <p:spPr>
          <a:xfrm>
            <a:off x="-32892" y="4755438"/>
            <a:ext cx="12224892" cy="2102562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481936" y="1124937"/>
            <a:ext cx="90240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400" dirty="0">
                <a:solidFill>
                  <a:srgbClr val="2B767D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270492: CONJUNTO DE ACCESORIO PARA UROLÓGICA /RTU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05371" y="1751741"/>
            <a:ext cx="60759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Indicaciones de uso: 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Cirugía Urológica-RTUP / Posición </a:t>
            </a:r>
            <a:r>
              <a:rPr lang="es-ES" dirty="0" err="1">
                <a:solidFill>
                  <a:srgbClr val="E7E6E6">
                    <a:lumMod val="50000"/>
                  </a:srgbClr>
                </a:solidFill>
              </a:rPr>
              <a:t>Litotómica</a:t>
            </a:r>
            <a:endParaRPr lang="es-ES" dirty="0">
              <a:solidFill>
                <a:srgbClr val="E7E6E6">
                  <a:lumMod val="50000"/>
                </a:srgbClr>
              </a:solidFill>
            </a:endParaRPr>
          </a:p>
          <a:p>
            <a:endParaRPr lang="es-ES" dirty="0">
              <a:solidFill>
                <a:srgbClr val="E7E6E6">
                  <a:lumMod val="50000"/>
                </a:srgbClr>
              </a:solidFill>
            </a:endParaRP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Componentes del kit: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Soportes para las piernas (par);</a:t>
            </a:r>
          </a:p>
          <a:p>
            <a:r>
              <a:rPr lang="es-ES" dirty="0">
                <a:solidFill>
                  <a:srgbClr val="E7E6E6">
                    <a:lumMod val="50000"/>
                  </a:srgbClr>
                </a:solidFill>
              </a:rPr>
              <a:t>Lavabo con barandillas y desagüe (unidad).</a:t>
            </a:r>
            <a:endParaRPr lang="pt-BR" dirty="0">
              <a:solidFill>
                <a:srgbClr val="E7E6E6">
                  <a:lumMod val="50000"/>
                </a:srgbClr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737" y="1124937"/>
            <a:ext cx="6970371" cy="5371398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1" y="-34583"/>
            <a:ext cx="12192000" cy="1100339"/>
            <a:chOff x="1" y="-34583"/>
            <a:chExt cx="12192000" cy="1100339"/>
          </a:xfrm>
        </p:grpSpPr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-10768"/>
              <a:ext cx="12192000" cy="1076524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47" y="-34583"/>
              <a:ext cx="1374653" cy="1020614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950" y="171338"/>
              <a:ext cx="1794305" cy="838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46052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/>
          <a:srcRect t="66588" b="-2"/>
          <a:stretch/>
        </p:blipFill>
        <p:spPr>
          <a:xfrm>
            <a:off x="0" y="5953990"/>
            <a:ext cx="12192000" cy="904009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272" y="2885334"/>
            <a:ext cx="3599363" cy="3599363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42366" y="1809926"/>
            <a:ext cx="8094558" cy="56262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just">
              <a:buNone/>
            </a:pPr>
            <a:r>
              <a:rPr lang="pt-BR" sz="3200" dirty="0">
                <a:solidFill>
                  <a:srgbClr val="1B8470"/>
                </a:solidFill>
                <a:latin typeface="+mj-lt"/>
              </a:rPr>
              <a:t> </a:t>
            </a:r>
            <a:endParaRPr lang="pt-BR" sz="2000" dirty="0">
              <a:solidFill>
                <a:srgbClr val="1B8470"/>
              </a:solidFill>
              <a:latin typeface="+mj-lt"/>
            </a:endParaRPr>
          </a:p>
          <a:p>
            <a:pPr marL="0" indent="0" algn="just">
              <a:buNone/>
            </a:pPr>
            <a:endParaRPr lang="pt-BR" sz="2400" dirty="0">
              <a:solidFill>
                <a:srgbClr val="404040"/>
              </a:solidFill>
              <a:latin typeface="+mj-lt"/>
            </a:endParaRPr>
          </a:p>
          <a:p>
            <a:pPr algn="just"/>
            <a:endParaRPr lang="pt-BR" sz="2400" dirty="0">
              <a:solidFill>
                <a:srgbClr val="404040"/>
              </a:solidFill>
              <a:latin typeface="+mj-lt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295554" y="1500341"/>
            <a:ext cx="3487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271249</a:t>
            </a:r>
          </a:p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SOPORTE ILÍACO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1" y="-34583"/>
            <a:ext cx="12192000" cy="1100339"/>
            <a:chOff x="1" y="-34583"/>
            <a:chExt cx="12192000" cy="1100339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-10768"/>
              <a:ext cx="12192000" cy="1076524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47" y="-34583"/>
              <a:ext cx="1374653" cy="1020614"/>
            </a:xfrm>
            <a:prstGeom prst="rect">
              <a:avLst/>
            </a:prstGeom>
          </p:spPr>
        </p:pic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950" y="171338"/>
              <a:ext cx="1794305" cy="838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3743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91" y="-18156"/>
            <a:ext cx="12224890" cy="6875807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90" y="800498"/>
            <a:ext cx="1597349" cy="1120155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63" y="5092114"/>
            <a:ext cx="2274802" cy="1062800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1380457" y="2739307"/>
            <a:ext cx="9398194" cy="18876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7000"/>
              </a:lnSpc>
            </a:pPr>
            <a:r>
              <a:rPr lang="pt-BR" sz="6600" dirty="0">
                <a:solidFill>
                  <a:prstClr val="white"/>
                </a:solidFill>
              </a:rPr>
              <a:t>ACCESORIOS OPCIONALES</a:t>
            </a:r>
          </a:p>
          <a:p>
            <a:pPr algn="ctr">
              <a:lnSpc>
                <a:spcPts val="7000"/>
              </a:lnSpc>
            </a:pPr>
            <a:r>
              <a:rPr lang="es-419" sz="6600" dirty="0">
                <a:solidFill>
                  <a:prstClr val="white"/>
                </a:solidFill>
              </a:rPr>
              <a:t>RADIOLOGIA</a:t>
            </a:r>
            <a:endParaRPr lang="pt-BR" sz="6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37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91" y="-18156"/>
            <a:ext cx="12224890" cy="6875807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90" y="800498"/>
            <a:ext cx="1597349" cy="1120155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63" y="5092114"/>
            <a:ext cx="2274802" cy="10628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EACC6DE-6766-26B4-733C-4B67212E70D8}"/>
              </a:ext>
            </a:extLst>
          </p:cNvPr>
          <p:cNvSpPr/>
          <p:nvPr/>
        </p:nvSpPr>
        <p:spPr>
          <a:xfrm>
            <a:off x="1973712" y="2247631"/>
            <a:ext cx="8211683" cy="16671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7000"/>
              </a:lnSpc>
            </a:pPr>
            <a:r>
              <a:rPr lang="pt-BR" sz="6000" dirty="0">
                <a:solidFill>
                  <a:prstClr val="white"/>
                </a:solidFill>
                <a:cs typeface="Arial" panose="020B0604020202020204" pitchFamily="34" charset="0"/>
              </a:rPr>
              <a:t>AULA 2</a:t>
            </a:r>
          </a:p>
          <a:p>
            <a:pPr algn="ctr"/>
            <a:r>
              <a:rPr lang="pt-BR" sz="4400">
                <a:solidFill>
                  <a:prstClr val="white"/>
                </a:solidFill>
                <a:cs typeface="Arial" panose="020B0604020202020204" pitchFamily="34" charset="0"/>
              </a:rPr>
              <a:t>ACCESORIOS OPCIONALES</a:t>
            </a:r>
            <a:endParaRPr lang="pt-BR" sz="4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7486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" t="-391" r="42406" b="391"/>
          <a:stretch/>
        </p:blipFill>
        <p:spPr>
          <a:xfrm>
            <a:off x="1984661" y="2764033"/>
            <a:ext cx="3584395" cy="3600000"/>
          </a:xfrm>
          <a:prstGeom prst="roundRect">
            <a:avLst>
              <a:gd name="adj" fmla="val 1851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148" y="2548133"/>
            <a:ext cx="5423712" cy="3605173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606547" y="1570490"/>
            <a:ext cx="76657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271250 BANDEJA PORTA PLACAS RADIOGRÁFICAS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6166" y="3429000"/>
            <a:ext cx="9363634" cy="1076523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just">
              <a:buNone/>
            </a:pPr>
            <a:endParaRPr lang="pt-BR" sz="2400" dirty="0">
              <a:solidFill>
                <a:srgbClr val="404040"/>
              </a:solidFill>
              <a:latin typeface="+mj-lt"/>
            </a:endParaRPr>
          </a:p>
          <a:p>
            <a:pPr algn="just"/>
            <a:endParaRPr lang="pt-BR" sz="2400" dirty="0">
              <a:solidFill>
                <a:srgbClr val="404040"/>
              </a:solidFill>
              <a:latin typeface="+mj-lt"/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940" y="6121819"/>
            <a:ext cx="2297814" cy="551321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1" y="-34583"/>
            <a:ext cx="12192000" cy="1100339"/>
            <a:chOff x="1" y="-34583"/>
            <a:chExt cx="12192000" cy="1100339"/>
          </a:xfrm>
        </p:grpSpPr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-10768"/>
              <a:ext cx="12192000" cy="1076524"/>
            </a:xfrm>
            <a:prstGeom prst="rect">
              <a:avLst/>
            </a:prstGeom>
          </p:spPr>
        </p:pic>
        <p:pic>
          <p:nvPicPr>
            <p:cNvPr id="19" name="Imagem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47" y="-34583"/>
              <a:ext cx="1374653" cy="1020614"/>
            </a:xfrm>
            <a:prstGeom prst="rect">
              <a:avLst/>
            </a:prstGeom>
          </p:spPr>
        </p:pic>
        <p:pic>
          <p:nvPicPr>
            <p:cNvPr id="20" name="Imagem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950" y="171338"/>
              <a:ext cx="1794305" cy="838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79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42366" y="1809926"/>
            <a:ext cx="8094558" cy="56262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just">
              <a:buNone/>
            </a:pPr>
            <a:r>
              <a:rPr lang="pt-BR" sz="3200" dirty="0">
                <a:solidFill>
                  <a:srgbClr val="1B8470"/>
                </a:solidFill>
                <a:latin typeface="+mj-lt"/>
              </a:rPr>
              <a:t> </a:t>
            </a:r>
            <a:endParaRPr lang="pt-BR" sz="2000" dirty="0">
              <a:solidFill>
                <a:srgbClr val="1B8470"/>
              </a:solidFill>
              <a:latin typeface="+mj-lt"/>
            </a:endParaRPr>
          </a:p>
          <a:p>
            <a:pPr marL="0" indent="0" algn="just">
              <a:buNone/>
            </a:pPr>
            <a:endParaRPr lang="pt-BR" sz="2400" dirty="0">
              <a:solidFill>
                <a:srgbClr val="404040"/>
              </a:solidFill>
              <a:latin typeface="+mj-lt"/>
            </a:endParaRPr>
          </a:p>
          <a:p>
            <a:pPr algn="just"/>
            <a:endParaRPr lang="pt-BR" sz="2400" dirty="0">
              <a:solidFill>
                <a:srgbClr val="404040"/>
              </a:solidFill>
              <a:latin typeface="+mj-lt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111" y="3125050"/>
            <a:ext cx="5373690" cy="2519926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424395" y="1584977"/>
            <a:ext cx="76657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271254 SOPORTE LATERAL CASSETE RX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940" y="6121819"/>
            <a:ext cx="2297814" cy="551321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r="51216" b="48607"/>
          <a:stretch/>
        </p:blipFill>
        <p:spPr>
          <a:xfrm>
            <a:off x="1996847" y="2876234"/>
            <a:ext cx="3629464" cy="3524564"/>
          </a:xfrm>
          <a:prstGeom prst="roundRect">
            <a:avLst>
              <a:gd name="adj" fmla="val 2012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16" name="Grupo 15"/>
          <p:cNvGrpSpPr/>
          <p:nvPr/>
        </p:nvGrpSpPr>
        <p:grpSpPr>
          <a:xfrm>
            <a:off x="1" y="-34583"/>
            <a:ext cx="12192000" cy="1100339"/>
            <a:chOff x="1" y="-34583"/>
            <a:chExt cx="12192000" cy="1100339"/>
          </a:xfrm>
        </p:grpSpPr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-10768"/>
              <a:ext cx="12192000" cy="1076524"/>
            </a:xfrm>
            <a:prstGeom prst="rect">
              <a:avLst/>
            </a:prstGeom>
          </p:spPr>
        </p:pic>
        <p:pic>
          <p:nvPicPr>
            <p:cNvPr id="19" name="Imagem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47" y="-34583"/>
              <a:ext cx="1374653" cy="1020614"/>
            </a:xfrm>
            <a:prstGeom prst="rect">
              <a:avLst/>
            </a:prstGeom>
          </p:spPr>
        </p:pic>
        <p:pic>
          <p:nvPicPr>
            <p:cNvPr id="20" name="Imagem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950" y="171338"/>
              <a:ext cx="1794305" cy="838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68851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35" y="3390381"/>
            <a:ext cx="4181974" cy="2232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32" y="3390381"/>
            <a:ext cx="4133625" cy="2232000"/>
          </a:xfrm>
          <a:prstGeom prst="rect">
            <a:avLst/>
          </a:prstGeom>
        </p:spPr>
      </p:pic>
      <p:sp>
        <p:nvSpPr>
          <p:cNvPr id="20" name="Retângulo 19"/>
          <p:cNvSpPr/>
          <p:nvPr/>
        </p:nvSpPr>
        <p:spPr>
          <a:xfrm>
            <a:off x="7743435" y="2928806"/>
            <a:ext cx="4326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2B767D"/>
                </a:solidFill>
              </a:rPr>
              <a:t>MIEMBROS SUPERIORES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386510" y="2928806"/>
            <a:ext cx="4185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2B767D"/>
                </a:solidFill>
              </a:rPr>
              <a:t>MIEMBROS INFERIORES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606547" y="1504884"/>
            <a:ext cx="76657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277276 PROLONGADOR MESA QUIRÚRGICA</a:t>
            </a:r>
          </a:p>
        </p:txBody>
      </p:sp>
      <p:grpSp>
        <p:nvGrpSpPr>
          <p:cNvPr id="24" name="Grupo 23"/>
          <p:cNvGrpSpPr/>
          <p:nvPr/>
        </p:nvGrpSpPr>
        <p:grpSpPr>
          <a:xfrm>
            <a:off x="2722369" y="6267677"/>
            <a:ext cx="5186784" cy="370540"/>
            <a:chOff x="540278" y="5609245"/>
            <a:chExt cx="5186784" cy="370540"/>
          </a:xfrm>
        </p:grpSpPr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625" y="5649919"/>
              <a:ext cx="331437" cy="329866"/>
            </a:xfrm>
            <a:prstGeom prst="rect">
              <a:avLst/>
            </a:prstGeom>
          </p:spPr>
        </p:pic>
        <p:sp>
          <p:nvSpPr>
            <p:cNvPr id="8" name="Retângulo 7"/>
            <p:cNvSpPr/>
            <p:nvPr/>
          </p:nvSpPr>
          <p:spPr>
            <a:xfrm>
              <a:off x="540278" y="5609245"/>
              <a:ext cx="49114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>
                  <a:solidFill>
                    <a:srgbClr val="E7E6E6">
                      <a:lumMod val="50000"/>
                    </a:srgbClr>
                  </a:solidFill>
                </a:rPr>
                <a:t>Compatible con el uso del amplificador de imagen.</a:t>
              </a:r>
              <a:endParaRPr lang="pt-BR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</p:grp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2" t="15797" r="53822" b="16520"/>
          <a:stretch/>
        </p:blipFill>
        <p:spPr>
          <a:xfrm>
            <a:off x="4794707" y="3116221"/>
            <a:ext cx="2704187" cy="2612908"/>
          </a:xfrm>
          <a:prstGeom prst="roundRect">
            <a:avLst>
              <a:gd name="adj" fmla="val 1808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940" y="6121819"/>
            <a:ext cx="2297814" cy="551321"/>
          </a:xfrm>
          <a:prstGeom prst="rect">
            <a:avLst/>
          </a:prstGeom>
        </p:spPr>
      </p:pic>
      <p:grpSp>
        <p:nvGrpSpPr>
          <p:cNvPr id="27" name="Grupo 26"/>
          <p:cNvGrpSpPr/>
          <p:nvPr/>
        </p:nvGrpSpPr>
        <p:grpSpPr>
          <a:xfrm>
            <a:off x="1" y="-34583"/>
            <a:ext cx="12192000" cy="1100339"/>
            <a:chOff x="1" y="-34583"/>
            <a:chExt cx="12192000" cy="1100339"/>
          </a:xfrm>
        </p:grpSpPr>
        <p:pic>
          <p:nvPicPr>
            <p:cNvPr id="28" name="Imagem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-10768"/>
              <a:ext cx="12192000" cy="1076524"/>
            </a:xfrm>
            <a:prstGeom prst="rect">
              <a:avLst/>
            </a:prstGeom>
          </p:spPr>
        </p:pic>
        <p:pic>
          <p:nvPicPr>
            <p:cNvPr id="29" name="Imagem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47" y="-34583"/>
              <a:ext cx="1374653" cy="1020614"/>
            </a:xfrm>
            <a:prstGeom prst="rect">
              <a:avLst/>
            </a:prstGeom>
          </p:spPr>
        </p:pic>
        <p:pic>
          <p:nvPicPr>
            <p:cNvPr id="30" name="Imagem 2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950" y="171338"/>
              <a:ext cx="1794305" cy="838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99578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91" y="-18156"/>
            <a:ext cx="12224890" cy="6875807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90" y="800498"/>
            <a:ext cx="1597349" cy="112015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63" y="5092114"/>
            <a:ext cx="2274802" cy="1062800"/>
          </a:xfrm>
          <a:prstGeom prst="rect">
            <a:avLst/>
          </a:prstGeom>
        </p:spPr>
      </p:pic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438C74EA-6818-4214-B1FA-3307F3271F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099194"/>
              </p:ext>
            </p:extLst>
          </p:nvPr>
        </p:nvGraphicFramePr>
        <p:xfrm>
          <a:off x="3176402" y="5459049"/>
          <a:ext cx="6661150" cy="80518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200150">
                  <a:extLst>
                    <a:ext uri="{9D8B030D-6E8A-4147-A177-3AD203B41FA5}">
                      <a16:colId xmlns:a16="http://schemas.microsoft.com/office/drawing/2014/main" val="1219055004"/>
                    </a:ext>
                  </a:extLst>
                </a:gridCol>
                <a:gridCol w="2492375">
                  <a:extLst>
                    <a:ext uri="{9D8B030D-6E8A-4147-A177-3AD203B41FA5}">
                      <a16:colId xmlns:a16="http://schemas.microsoft.com/office/drawing/2014/main" val="4012484923"/>
                    </a:ext>
                  </a:extLst>
                </a:gridCol>
                <a:gridCol w="1015365">
                  <a:extLst>
                    <a:ext uri="{9D8B030D-6E8A-4147-A177-3AD203B41FA5}">
                      <a16:colId xmlns:a16="http://schemas.microsoft.com/office/drawing/2014/main" val="948428857"/>
                    </a:ext>
                  </a:extLst>
                </a:gridCol>
                <a:gridCol w="829945">
                  <a:extLst>
                    <a:ext uri="{9D8B030D-6E8A-4147-A177-3AD203B41FA5}">
                      <a16:colId xmlns:a16="http://schemas.microsoft.com/office/drawing/2014/main" val="879407774"/>
                    </a:ext>
                  </a:extLst>
                </a:gridCol>
                <a:gridCol w="1123315">
                  <a:extLst>
                    <a:ext uri="{9D8B030D-6E8A-4147-A177-3AD203B41FA5}">
                      <a16:colId xmlns:a16="http://schemas.microsoft.com/office/drawing/2014/main" val="372030212"/>
                    </a:ext>
                  </a:extLst>
                </a:gridCol>
              </a:tblGrid>
              <a:tr h="2012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100">
                          <a:effectLst/>
                        </a:rPr>
                        <a:t>Análise Crítica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Gautam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100">
                          <a:effectLst/>
                        </a:rPr>
                        <a:t>Nome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Gautam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100">
                          <a:effectLst/>
                        </a:rPr>
                        <a:t>Visto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Gautam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100">
                          <a:effectLst/>
                        </a:rPr>
                        <a:t>Data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Gautam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100">
                          <a:effectLst/>
                        </a:rPr>
                        <a:t>Vigência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Gautam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74281739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x-none" sz="1100">
                          <a:effectLst/>
                        </a:rPr>
                        <a:t>Elaborado por: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Gautam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100" dirty="0">
                          <a:effectLst/>
                        </a:rPr>
                        <a:t>Audrey Teixeira</a:t>
                      </a:r>
                      <a:endParaRPr lang="pt-B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Gautam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Gautam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100" dirty="0">
                          <a:effectLst/>
                        </a:rPr>
                        <a:t>22/01/24</a:t>
                      </a:r>
                      <a:endParaRPr lang="pt-B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Gautam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00020" algn="ctr"/>
                          <a:tab pos="5400040" algn="r"/>
                        </a:tabLst>
                        <a:defRPr/>
                      </a:pPr>
                      <a:r>
                        <a:rPr kumimoji="0" lang="pt-BR" sz="11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22/01/24</a:t>
                      </a:r>
                      <a:endParaRPr kumimoji="0" lang="pt-B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Gautam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33790708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100">
                          <a:effectLst/>
                        </a:rPr>
                        <a:t>Revisado</a:t>
                      </a:r>
                      <a:r>
                        <a:rPr lang="x-none" sz="1100">
                          <a:effectLst/>
                        </a:rPr>
                        <a:t> por: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Gautam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100" dirty="0">
                          <a:effectLst/>
                        </a:rPr>
                        <a:t>Péricles Damin</a:t>
                      </a:r>
                      <a:endParaRPr lang="pt-B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Gautam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Gautam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100" dirty="0">
                          <a:effectLst/>
                        </a:rPr>
                        <a:t>22/01/24</a:t>
                      </a:r>
                      <a:endParaRPr lang="pt-B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Gautam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7310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100">
                          <a:effectLst/>
                        </a:rPr>
                        <a:t>Aprovado </a:t>
                      </a:r>
                      <a:r>
                        <a:rPr lang="x-none" sz="1100">
                          <a:effectLst/>
                        </a:rPr>
                        <a:t>por: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Gautam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100">
                          <a:effectLst/>
                        </a:rPr>
                        <a:t>Gisele Fontoura 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Gautam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1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Gautam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00020" algn="ctr"/>
                          <a:tab pos="5400040" algn="r"/>
                        </a:tabLst>
                        <a:defRPr/>
                      </a:pPr>
                      <a:r>
                        <a:rPr kumimoji="0" lang="pt-BR" sz="11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22/01/24</a:t>
                      </a:r>
                      <a:endParaRPr kumimoji="0" lang="pt-B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Gautam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2564766"/>
                  </a:ext>
                </a:extLst>
              </a:tr>
            </a:tbl>
          </a:graphicData>
        </a:graphic>
      </p:graphicFrame>
      <p:sp>
        <p:nvSpPr>
          <p:cNvPr id="3" name="Retângulo 2">
            <a:extLst>
              <a:ext uri="{FF2B5EF4-FFF2-40B4-BE49-F238E27FC236}">
                <a16:creationId xmlns:a16="http://schemas.microsoft.com/office/drawing/2014/main" id="{7348F0DD-EB1E-B6C2-0990-AB848BC9063D}"/>
              </a:ext>
            </a:extLst>
          </p:cNvPr>
          <p:cNvSpPr/>
          <p:nvPr/>
        </p:nvSpPr>
        <p:spPr>
          <a:xfrm>
            <a:off x="2004159" y="3011376"/>
            <a:ext cx="8150790" cy="9900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7000"/>
              </a:lnSpc>
            </a:pPr>
            <a:r>
              <a:rPr lang="pt-BR" sz="6600" dirty="0">
                <a:solidFill>
                  <a:prstClr val="white"/>
                </a:solidFill>
              </a:rPr>
              <a:t>FIN AULA 2</a:t>
            </a:r>
          </a:p>
        </p:txBody>
      </p:sp>
    </p:spTree>
    <p:extLst>
      <p:ext uri="{BB962C8B-B14F-4D97-AF65-F5344CB8AC3E}">
        <p14:creationId xmlns:p14="http://schemas.microsoft.com/office/powerpoint/2010/main" val="3142369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91" y="-18156"/>
            <a:ext cx="12224890" cy="6875807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90" y="800498"/>
            <a:ext cx="1597349" cy="1120155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63" y="5092114"/>
            <a:ext cx="2274802" cy="1062800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380457" y="2475900"/>
            <a:ext cx="9398194" cy="18876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7000"/>
              </a:lnSpc>
            </a:pPr>
            <a:r>
              <a:rPr lang="pt-BR" sz="6600" dirty="0">
                <a:solidFill>
                  <a:prstClr val="white"/>
                </a:solidFill>
              </a:rPr>
              <a:t>ACCESORIOS OPCIONALES</a:t>
            </a:r>
          </a:p>
          <a:p>
            <a:pPr algn="ctr">
              <a:lnSpc>
                <a:spcPts val="7000"/>
              </a:lnSpc>
            </a:pPr>
            <a:r>
              <a:rPr lang="pt-BR" sz="6600" dirty="0">
                <a:solidFill>
                  <a:prstClr val="white"/>
                </a:solidFill>
              </a:rPr>
              <a:t>CIRURGÍA GENERAL</a:t>
            </a:r>
          </a:p>
        </p:txBody>
      </p:sp>
    </p:spTree>
    <p:extLst>
      <p:ext uri="{BB962C8B-B14F-4D97-AF65-F5344CB8AC3E}">
        <p14:creationId xmlns:p14="http://schemas.microsoft.com/office/powerpoint/2010/main" val="4162341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/>
          <a:srcRect t="66588" b="-2"/>
          <a:stretch/>
        </p:blipFill>
        <p:spPr>
          <a:xfrm>
            <a:off x="0" y="5953990"/>
            <a:ext cx="12192000" cy="904009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272" y="2885335"/>
            <a:ext cx="3599363" cy="3599363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42366" y="1809926"/>
            <a:ext cx="8094558" cy="56262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just">
              <a:buNone/>
            </a:pPr>
            <a:r>
              <a:rPr lang="pt-BR" sz="3200" dirty="0">
                <a:solidFill>
                  <a:srgbClr val="1B8470"/>
                </a:solidFill>
                <a:latin typeface="+mj-lt"/>
              </a:rPr>
              <a:t> </a:t>
            </a:r>
            <a:endParaRPr lang="pt-BR" sz="2000" dirty="0">
              <a:solidFill>
                <a:srgbClr val="1B8470"/>
              </a:solidFill>
              <a:latin typeface="+mj-lt"/>
            </a:endParaRPr>
          </a:p>
          <a:p>
            <a:pPr marL="0" indent="0" algn="just">
              <a:buNone/>
            </a:pPr>
            <a:endParaRPr lang="pt-BR" sz="2400" dirty="0">
              <a:solidFill>
                <a:srgbClr val="404040"/>
              </a:solidFill>
              <a:latin typeface="+mj-lt"/>
            </a:endParaRPr>
          </a:p>
          <a:p>
            <a:pPr algn="just"/>
            <a:endParaRPr lang="pt-BR" sz="2400" dirty="0">
              <a:solidFill>
                <a:srgbClr val="404040"/>
              </a:solidFill>
              <a:latin typeface="+mj-lt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295554" y="1500341"/>
            <a:ext cx="34874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271400</a:t>
            </a:r>
          </a:p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BANDEJA PORTA INSTRUMENTOS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1" y="-34583"/>
            <a:ext cx="12192000" cy="1100339"/>
            <a:chOff x="1" y="-34583"/>
            <a:chExt cx="12192000" cy="1100339"/>
          </a:xfrm>
        </p:grpSpPr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-10768"/>
              <a:ext cx="12192000" cy="1076524"/>
            </a:xfrm>
            <a:prstGeom prst="rect">
              <a:avLst/>
            </a:prstGeom>
          </p:spPr>
        </p:pic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47" y="-34583"/>
              <a:ext cx="1374653" cy="1020614"/>
            </a:xfrm>
            <a:prstGeom prst="rect">
              <a:avLst/>
            </a:prstGeom>
          </p:spPr>
        </p:pic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950" y="171338"/>
              <a:ext cx="1794305" cy="838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2157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/>
          <a:srcRect t="66588" b="-2"/>
          <a:stretch/>
        </p:blipFill>
        <p:spPr>
          <a:xfrm>
            <a:off x="0" y="5953990"/>
            <a:ext cx="12192000" cy="904009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554" y="2885334"/>
            <a:ext cx="3599364" cy="3599364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42366" y="1809926"/>
            <a:ext cx="8094558" cy="56262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just">
              <a:buNone/>
            </a:pPr>
            <a:r>
              <a:rPr lang="pt-BR" sz="3200" dirty="0">
                <a:solidFill>
                  <a:srgbClr val="1B8470"/>
                </a:solidFill>
                <a:latin typeface="+mj-lt"/>
              </a:rPr>
              <a:t> </a:t>
            </a:r>
            <a:endParaRPr lang="pt-BR" sz="2000" dirty="0">
              <a:solidFill>
                <a:srgbClr val="1B8470"/>
              </a:solidFill>
              <a:latin typeface="+mj-lt"/>
            </a:endParaRPr>
          </a:p>
          <a:p>
            <a:pPr marL="0" indent="0" algn="just">
              <a:buNone/>
            </a:pPr>
            <a:endParaRPr lang="pt-BR" sz="2400" dirty="0">
              <a:solidFill>
                <a:srgbClr val="404040"/>
              </a:solidFill>
              <a:latin typeface="+mj-lt"/>
            </a:endParaRPr>
          </a:p>
          <a:p>
            <a:pPr algn="just"/>
            <a:endParaRPr lang="pt-BR" sz="2400" dirty="0">
              <a:solidFill>
                <a:srgbClr val="404040"/>
              </a:solidFill>
              <a:latin typeface="+mj-lt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295554" y="1500341"/>
            <a:ext cx="3487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271425</a:t>
            </a:r>
          </a:p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SOPORTE DE SUERO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1" y="-34583"/>
            <a:ext cx="12192000" cy="1100339"/>
            <a:chOff x="1" y="-34583"/>
            <a:chExt cx="12192000" cy="1100339"/>
          </a:xfrm>
        </p:grpSpPr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-10768"/>
              <a:ext cx="12192000" cy="1076524"/>
            </a:xfrm>
            <a:prstGeom prst="rect">
              <a:avLst/>
            </a:prstGeom>
          </p:spPr>
        </p:pic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47" y="-34583"/>
              <a:ext cx="1374653" cy="1020614"/>
            </a:xfrm>
            <a:prstGeom prst="rect">
              <a:avLst/>
            </a:prstGeom>
          </p:spPr>
        </p:pic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950" y="171338"/>
              <a:ext cx="1794305" cy="838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2347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/>
          <a:srcRect t="66588" b="-2"/>
          <a:stretch/>
        </p:blipFill>
        <p:spPr>
          <a:xfrm>
            <a:off x="0" y="5953990"/>
            <a:ext cx="12192000" cy="904009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272" y="2889370"/>
            <a:ext cx="3599363" cy="3599363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42366" y="1809926"/>
            <a:ext cx="8094558" cy="56262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just">
              <a:buNone/>
            </a:pPr>
            <a:r>
              <a:rPr lang="pt-BR" sz="3200" dirty="0">
                <a:solidFill>
                  <a:srgbClr val="1B8470"/>
                </a:solidFill>
                <a:latin typeface="+mj-lt"/>
              </a:rPr>
              <a:t> </a:t>
            </a:r>
            <a:endParaRPr lang="pt-BR" sz="2000" dirty="0">
              <a:solidFill>
                <a:srgbClr val="1B8470"/>
              </a:solidFill>
              <a:latin typeface="+mj-lt"/>
            </a:endParaRPr>
          </a:p>
          <a:p>
            <a:pPr marL="0" indent="0" algn="just">
              <a:buNone/>
            </a:pPr>
            <a:endParaRPr lang="pt-BR" sz="2400" dirty="0">
              <a:solidFill>
                <a:srgbClr val="404040"/>
              </a:solidFill>
              <a:latin typeface="+mj-lt"/>
            </a:endParaRPr>
          </a:p>
          <a:p>
            <a:pPr algn="just"/>
            <a:endParaRPr lang="pt-BR" sz="2400" dirty="0">
              <a:solidFill>
                <a:srgbClr val="404040"/>
              </a:solidFill>
              <a:latin typeface="+mj-lt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295554" y="1500341"/>
            <a:ext cx="34874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270430</a:t>
            </a:r>
          </a:p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CORREA DE FIJACIÓN DEL PACIENTE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1" y="-34583"/>
            <a:ext cx="12192000" cy="1100339"/>
            <a:chOff x="1" y="-34583"/>
            <a:chExt cx="12192000" cy="1100339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-10768"/>
              <a:ext cx="12192000" cy="1076524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47" y="-34583"/>
              <a:ext cx="1374653" cy="1020614"/>
            </a:xfrm>
            <a:prstGeom prst="rect">
              <a:avLst/>
            </a:prstGeom>
          </p:spPr>
        </p:pic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950" y="171338"/>
              <a:ext cx="1794305" cy="838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8827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/>
          <a:srcRect t="66588" b="-2"/>
          <a:stretch/>
        </p:blipFill>
        <p:spPr>
          <a:xfrm>
            <a:off x="0" y="5953990"/>
            <a:ext cx="12192000" cy="904009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271" y="2885334"/>
            <a:ext cx="3599363" cy="3599363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42366" y="1809926"/>
            <a:ext cx="8094558" cy="56262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just">
              <a:buNone/>
            </a:pPr>
            <a:r>
              <a:rPr lang="pt-BR" sz="3200" dirty="0">
                <a:solidFill>
                  <a:srgbClr val="1B8470"/>
                </a:solidFill>
                <a:latin typeface="+mj-lt"/>
              </a:rPr>
              <a:t> </a:t>
            </a:r>
            <a:endParaRPr lang="pt-BR" sz="2000" dirty="0">
              <a:solidFill>
                <a:srgbClr val="1B8470"/>
              </a:solidFill>
              <a:latin typeface="+mj-lt"/>
            </a:endParaRPr>
          </a:p>
          <a:p>
            <a:pPr marL="0" indent="0" algn="just">
              <a:buNone/>
            </a:pPr>
            <a:endParaRPr lang="pt-BR" sz="2400" dirty="0">
              <a:solidFill>
                <a:srgbClr val="404040"/>
              </a:solidFill>
              <a:latin typeface="+mj-lt"/>
            </a:endParaRPr>
          </a:p>
          <a:p>
            <a:pPr algn="just"/>
            <a:endParaRPr lang="pt-BR" sz="2400" dirty="0">
              <a:solidFill>
                <a:srgbClr val="404040"/>
              </a:solidFill>
              <a:latin typeface="+mj-lt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8740749" y="5676991"/>
            <a:ext cx="23408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419" sz="1200" dirty="0">
                <a:solidFill>
                  <a:srgbClr val="2B767D"/>
                </a:solidFill>
              </a:rPr>
              <a:t>*Recomendada a aquisição de par.</a:t>
            </a:r>
          </a:p>
        </p:txBody>
      </p:sp>
      <p:sp>
        <p:nvSpPr>
          <p:cNvPr id="6" name="Retângulo 5"/>
          <p:cNvSpPr/>
          <p:nvPr/>
        </p:nvSpPr>
        <p:spPr>
          <a:xfrm>
            <a:off x="4295554" y="1500341"/>
            <a:ext cx="3487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271436</a:t>
            </a:r>
          </a:p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PORTA MUSLO</a:t>
            </a:r>
          </a:p>
        </p:txBody>
      </p:sp>
      <p:grpSp>
        <p:nvGrpSpPr>
          <p:cNvPr id="15" name="Grupo 14"/>
          <p:cNvGrpSpPr/>
          <p:nvPr/>
        </p:nvGrpSpPr>
        <p:grpSpPr>
          <a:xfrm>
            <a:off x="1" y="-34583"/>
            <a:ext cx="12192000" cy="1100339"/>
            <a:chOff x="1" y="-34583"/>
            <a:chExt cx="12192000" cy="1100339"/>
          </a:xfrm>
        </p:grpSpPr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-10768"/>
              <a:ext cx="12192000" cy="1076524"/>
            </a:xfrm>
            <a:prstGeom prst="rect">
              <a:avLst/>
            </a:prstGeom>
          </p:spPr>
        </p:pic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47" y="-34583"/>
              <a:ext cx="1374653" cy="1020614"/>
            </a:xfrm>
            <a:prstGeom prst="rect">
              <a:avLst/>
            </a:prstGeom>
          </p:spPr>
        </p:pic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950" y="171338"/>
              <a:ext cx="1794305" cy="838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991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/>
          <a:srcRect t="66588" b="-2"/>
          <a:stretch/>
        </p:blipFill>
        <p:spPr>
          <a:xfrm>
            <a:off x="0" y="5953990"/>
            <a:ext cx="12192000" cy="904009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272" y="2885335"/>
            <a:ext cx="3599363" cy="3599363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42366" y="1809926"/>
            <a:ext cx="8094558" cy="56262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just">
              <a:buNone/>
            </a:pPr>
            <a:r>
              <a:rPr lang="pt-BR" sz="3200" dirty="0">
                <a:solidFill>
                  <a:srgbClr val="1B8470"/>
                </a:solidFill>
                <a:latin typeface="+mj-lt"/>
              </a:rPr>
              <a:t> </a:t>
            </a:r>
            <a:endParaRPr lang="pt-BR" sz="2000" dirty="0">
              <a:solidFill>
                <a:srgbClr val="1B8470"/>
              </a:solidFill>
              <a:latin typeface="+mj-lt"/>
            </a:endParaRPr>
          </a:p>
          <a:p>
            <a:pPr marL="0" indent="0" algn="just">
              <a:buNone/>
            </a:pPr>
            <a:endParaRPr lang="pt-BR" sz="2400" dirty="0">
              <a:solidFill>
                <a:srgbClr val="404040"/>
              </a:solidFill>
              <a:latin typeface="+mj-lt"/>
            </a:endParaRPr>
          </a:p>
          <a:p>
            <a:pPr algn="just"/>
            <a:endParaRPr lang="pt-BR" sz="2400" dirty="0">
              <a:solidFill>
                <a:srgbClr val="404040"/>
              </a:solidFill>
              <a:latin typeface="+mj-lt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8740747" y="5676991"/>
            <a:ext cx="23408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419" sz="1200" dirty="0">
                <a:solidFill>
                  <a:srgbClr val="2B767D"/>
                </a:solidFill>
              </a:rPr>
              <a:t>*Recomendada a aquisição de par.</a:t>
            </a:r>
          </a:p>
        </p:txBody>
      </p:sp>
      <p:sp>
        <p:nvSpPr>
          <p:cNvPr id="7" name="Retângulo 6"/>
          <p:cNvSpPr/>
          <p:nvPr/>
        </p:nvSpPr>
        <p:spPr>
          <a:xfrm>
            <a:off x="4295554" y="1500341"/>
            <a:ext cx="3487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270324</a:t>
            </a:r>
          </a:p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PULSERA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1" y="-34583"/>
            <a:ext cx="12192000" cy="1100339"/>
            <a:chOff x="1" y="-34583"/>
            <a:chExt cx="12192000" cy="1100339"/>
          </a:xfrm>
        </p:grpSpPr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-10768"/>
              <a:ext cx="12192000" cy="1076524"/>
            </a:xfrm>
            <a:prstGeom prst="rect">
              <a:avLst/>
            </a:prstGeom>
          </p:spPr>
        </p:pic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47" y="-34583"/>
              <a:ext cx="1374653" cy="1020614"/>
            </a:xfrm>
            <a:prstGeom prst="rect">
              <a:avLst/>
            </a:prstGeom>
          </p:spPr>
        </p:pic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950" y="171338"/>
              <a:ext cx="1794305" cy="838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41548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4768</TotalTime>
  <Words>823</Words>
  <Application>Microsoft Office PowerPoint</Application>
  <PresentationFormat>Widescreen</PresentationFormat>
  <Paragraphs>170</Paragraphs>
  <Slides>33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Edilson Daniel Vera - Salk Medical</dc:creator>
  <cp:lastModifiedBy>Audrey Teixeira - Manager Grupo</cp:lastModifiedBy>
  <cp:revision>79</cp:revision>
  <dcterms:created xsi:type="dcterms:W3CDTF">2021-07-06T18:38:26Z</dcterms:created>
  <dcterms:modified xsi:type="dcterms:W3CDTF">2024-02-07T13:27:18Z</dcterms:modified>
</cp:coreProperties>
</file>