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2" r:id="rId2"/>
    <p:sldId id="385" r:id="rId3"/>
    <p:sldId id="3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84" r:id="rId21"/>
    <p:sldId id="38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B4D5-45C7-4628-B8C2-A235CED2A6A6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0D018-F4EC-42A1-B539-3712EEAED5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82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‘</a:t>
            </a:r>
            <a:r>
              <a:rPr lang="pt-BR" dirty="0" err="1"/>
              <a:t>cratos</a:t>
            </a:r>
            <a:r>
              <a:rPr lang="pt-BR" dirty="0"/>
              <a:t>' (Deus</a:t>
            </a:r>
            <a:r>
              <a:rPr lang="pt-BR" baseline="0" dirty="0"/>
              <a:t> da força e do </a:t>
            </a:r>
            <a:r>
              <a:rPr lang="pt-BR" dirty="0"/>
              <a:t>poder)</a:t>
            </a:r>
            <a:r>
              <a:rPr lang="pt-BR" baseline="0" dirty="0"/>
              <a:t> , mitologia Grega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0D018-F4EC-42A1-B539-3712EEAED5F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01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‘</a:t>
            </a:r>
            <a:r>
              <a:rPr lang="pt-BR" dirty="0" err="1"/>
              <a:t>cratos</a:t>
            </a:r>
            <a:r>
              <a:rPr lang="pt-BR" dirty="0"/>
              <a:t>' (Deus</a:t>
            </a:r>
            <a:r>
              <a:rPr lang="pt-BR" baseline="0" dirty="0"/>
              <a:t> da força e do </a:t>
            </a:r>
            <a:r>
              <a:rPr lang="pt-BR" dirty="0"/>
              <a:t>poder)</a:t>
            </a:r>
            <a:r>
              <a:rPr lang="pt-BR" baseline="0" dirty="0"/>
              <a:t> , mitologia Grega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0D018-F4EC-42A1-B539-3712EEAED5F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94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MITOLOGIA GREGA é o deus da força e do poder (CRATOS)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DBFC-5A9E-424D-B74B-FB0031964B02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4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MITOLOGIA</a:t>
            </a:r>
            <a:r>
              <a:rPr lang="pt-BR" baseline="0" dirty="0"/>
              <a:t> GREGA é o deus da força e do poder (CRATOS)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0D018-F4EC-42A1-B539-3712EEAED5F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07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2.2 vezes</a:t>
            </a:r>
            <a:r>
              <a:rPr lang="pt-BR" baseline="0" dirty="0"/>
              <a:t> ou seja 1012 kg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0D018-F4EC-42A1-B539-3712EEAED5F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8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DBFC-5A9E-424D-B74B-FB0031964B02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42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DBFC-5A9E-424D-B74B-FB0031964B02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62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DBFC-5A9E-424D-B74B-FB0031964B02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2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DBFC-5A9E-424D-B74B-FB0031964B02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9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36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80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10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78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98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73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79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4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37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92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C2E29-701F-41AB-9831-FBD8C4B204EB}" type="datetimeFigureOut">
              <a:rPr lang="pt-BR" smtClean="0"/>
              <a:t>07/02/2024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6754-0038-4C46-884C-29132F6C1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03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91" y="-18156"/>
            <a:ext cx="12224890" cy="687580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0" y="800498"/>
            <a:ext cx="1597349" cy="112015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3" y="5092114"/>
            <a:ext cx="2274802" cy="10628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21555" y="2884222"/>
            <a:ext cx="7515997" cy="188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prstClr val="white"/>
                </a:solidFill>
              </a:rPr>
              <a:t> MESAS QUIRÚRGICA</a:t>
            </a:r>
          </a:p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prstClr val="white"/>
                </a:solidFill>
              </a:rPr>
              <a:t>KRATUS</a:t>
            </a:r>
          </a:p>
        </p:txBody>
      </p:sp>
    </p:spTree>
    <p:extLst>
      <p:ext uri="{BB962C8B-B14F-4D97-AF65-F5344CB8AC3E}">
        <p14:creationId xmlns:p14="http://schemas.microsoft.com/office/powerpoint/2010/main" val="143152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Rodapé 1"/>
          <p:cNvSpPr txBox="1">
            <a:spLocks/>
          </p:cNvSpPr>
          <p:nvPr/>
        </p:nvSpPr>
        <p:spPr>
          <a:xfrm>
            <a:off x="10950350" y="6429059"/>
            <a:ext cx="97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pt-BR" kern="600" dirty="0">
                <a:solidFill>
                  <a:prstClr val="white"/>
                </a:solidFill>
              </a:rPr>
              <a:t>PRTOCOLO</a:t>
            </a:r>
          </a:p>
          <a:p>
            <a:pPr>
              <a:lnSpc>
                <a:spcPts val="1000"/>
              </a:lnSpc>
            </a:pPr>
            <a:r>
              <a:rPr lang="pt-BR" kern="600" dirty="0">
                <a:solidFill>
                  <a:prstClr val="white"/>
                </a:solidFill>
              </a:rPr>
              <a:t>DE ENTREGA</a:t>
            </a: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120939" y="1120405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t="52533" r="15918" b="-6089"/>
          <a:stretch/>
        </p:blipFill>
        <p:spPr>
          <a:xfrm>
            <a:off x="5266698" y="3504203"/>
            <a:ext cx="5361165" cy="3094075"/>
          </a:xfrm>
          <a:prstGeom prst="rect">
            <a:avLst/>
          </a:prstGeom>
        </p:spPr>
      </p:pic>
      <p:sp>
        <p:nvSpPr>
          <p:cNvPr id="31" name="Elipse 30"/>
          <p:cNvSpPr/>
          <p:nvPr/>
        </p:nvSpPr>
        <p:spPr>
          <a:xfrm>
            <a:off x="5146158" y="3094073"/>
            <a:ext cx="5167423" cy="3317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3246" y="1724481"/>
            <a:ext cx="3755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ERGONOMÍA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10198" y="2870025"/>
            <a:ext cx="440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Amplios movimientos y diseño optimizado (base en T) para aumentar la comodidad del cirujano.</a:t>
            </a:r>
            <a:endParaRPr lang="pt-BR" dirty="0">
              <a:solidFill>
                <a:srgbClr val="E7E6E6">
                  <a:lumMod val="50000"/>
                </a:srgbClr>
              </a:solidFill>
              <a:ea typeface="SimHei" panose="02010609060101010101" pitchFamily="49" charset="-122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22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9" y="2196794"/>
            <a:ext cx="2953512" cy="3075431"/>
          </a:xfrm>
          <a:prstGeom prst="rect">
            <a:avLst/>
          </a:prstGeom>
        </p:spPr>
      </p:pic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35966" y="1735933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>
                <a:solidFill>
                  <a:srgbClr val="1B8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MOVIMIENTOS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2365" y="2593597"/>
            <a:ext cx="63052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Movimientos impulsados ​​por un sistema electrohidráulico.</a:t>
            </a:r>
          </a:p>
          <a:p>
            <a:pPr algn="just"/>
            <a:endParaRPr lang="es-ES" dirty="0">
              <a:solidFill>
                <a:srgbClr val="E7E6E6">
                  <a:lumMod val="50000"/>
                </a:srgbClr>
              </a:solidFill>
              <a:ea typeface="SimHei" panose="02010609060101010101" pitchFamily="49" charset="-122"/>
            </a:endParaRPr>
          </a:p>
          <a:p>
            <a:pPr algn="just"/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Al activar los movimientos, un motor eléctrico enciende una bomba hidráulica que, a su vez, genera un flujo de fluido que transfiere el movimiento a los pistones y luego a las secciones móviles de la mesa.</a:t>
            </a:r>
          </a:p>
          <a:p>
            <a:pPr algn="just"/>
            <a:endParaRPr lang="es-ES" dirty="0">
              <a:solidFill>
                <a:srgbClr val="E7E6E6">
                  <a:lumMod val="50000"/>
                </a:srgbClr>
              </a:solidFill>
              <a:ea typeface="SimHei" panose="02010609060101010101" pitchFamily="49" charset="-122"/>
            </a:endParaRPr>
          </a:p>
          <a:p>
            <a:pPr algn="just"/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Los pistones tienen un diámetro de 80 mm, permitiendo que el sistema opere con baja presión, apenas 50 Kg, aumentando así la vida útil del equipo.</a:t>
            </a:r>
            <a:endParaRPr lang="es-ES" dirty="0">
              <a:solidFill>
                <a:srgbClr val="FF0000"/>
              </a:solidFill>
              <a:ea typeface="SimHei" panose="02010609060101010101" pitchFamily="49" charset="-122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332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9" y="2196794"/>
            <a:ext cx="2953512" cy="3075431"/>
          </a:xfrm>
          <a:prstGeom prst="rect">
            <a:avLst/>
          </a:prstGeom>
        </p:spPr>
      </p:pic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35966" y="1735933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>
                <a:solidFill>
                  <a:srgbClr val="1B8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MOVIMIENTOS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2365" y="2593597"/>
            <a:ext cx="63052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PORTARIA Nº 492, DE 31 DE AGOSTO DE 2007</a:t>
            </a:r>
            <a:br>
              <a:rPr lang="pt-BR" b="1" dirty="0"/>
            </a:br>
            <a:br>
              <a:rPr lang="pt-BR" b="1" dirty="0"/>
            </a:br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La mesa quirúrgica KRATUS EH 460 cumple con los requisitos de la </a:t>
            </a:r>
            <a:r>
              <a:rPr lang="pt-BR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“PORTARIA Nº 492, DE 31 DE AGOSTO DE 2007.“ </a:t>
            </a:r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que determina la operacionalización de la asistencia a personas con obesidad severa. En el Anexo II, el numeral 4.3 Grupo Quirúrgico determina que: “El hospital deberá contar con un quirófano equipado para pacientes con obesidad severa, con una mesa quirúrgica electrónica con elevador hidráulico que pueda soportar pesos superiores a 230 kg...”.</a:t>
            </a:r>
            <a:endParaRPr lang="es-ES" dirty="0">
              <a:solidFill>
                <a:srgbClr val="FF0000"/>
              </a:solidFill>
              <a:ea typeface="SimHei" panose="02010609060101010101" pitchFamily="49" charset="-122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16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135966" y="1135432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>
                <a:solidFill>
                  <a:srgbClr val="1B8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3" y="5869239"/>
            <a:ext cx="2109220" cy="4358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66" y="3077122"/>
            <a:ext cx="4667003" cy="252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" y="3205007"/>
            <a:ext cx="4721588" cy="2520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923360" y="2714204"/>
            <a:ext cx="219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err="1">
                <a:solidFill>
                  <a:srgbClr val="2B767D"/>
                </a:solidFill>
                <a:cs typeface="Arial" panose="020B0604020202020204" pitchFamily="34" charset="0"/>
              </a:rPr>
              <a:t>Miembros</a:t>
            </a:r>
            <a:r>
              <a:rPr lang="pt-BR" dirty="0">
                <a:solidFill>
                  <a:srgbClr val="2B767D"/>
                </a:solidFill>
                <a:cs typeface="Arial" panose="020B0604020202020204" pitchFamily="34" charset="0"/>
              </a:rPr>
              <a:t> Superiores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64602" y="2714204"/>
            <a:ext cx="2145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err="1">
                <a:solidFill>
                  <a:srgbClr val="2B767D"/>
                </a:solidFill>
                <a:cs typeface="Arial" panose="020B0604020202020204" pitchFamily="34" charset="0"/>
              </a:rPr>
              <a:t>Miembros</a:t>
            </a:r>
            <a:r>
              <a:rPr lang="pt-BR" dirty="0">
                <a:solidFill>
                  <a:srgbClr val="2B767D"/>
                </a:solidFill>
                <a:cs typeface="Arial" panose="020B0604020202020204" pitchFamily="34" charset="0"/>
              </a:rPr>
              <a:t> Inferiores 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RADIOTRANSPARENCIA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9029" y="1853636"/>
            <a:ext cx="552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 </a:t>
            </a:r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Tapa radiotransparente y diseño compatible con el uso del arco en C (intensificador de imagen).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78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0"/>
          <a:stretch/>
        </p:blipFill>
        <p:spPr>
          <a:xfrm>
            <a:off x="5292353" y="2054677"/>
            <a:ext cx="6689141" cy="4680000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LIMPIEZA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76283" y="3611284"/>
            <a:ext cx="4391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Tapa (pieza) extraíble, facilitando la asepsia y la limpieza.</a:t>
            </a:r>
            <a:endParaRPr lang="pt-BR" sz="2800" dirty="0">
              <a:solidFill>
                <a:srgbClr val="E7E6E6">
                  <a:lumMod val="50000"/>
                </a:srgbClr>
              </a:solidFill>
              <a:ea typeface="SimHei" panose="02010609060101010101" pitchFamily="49" charset="-122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974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91" y="-18156"/>
            <a:ext cx="12224890" cy="687580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0" y="800498"/>
            <a:ext cx="1597349" cy="112015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3" y="5092114"/>
            <a:ext cx="2274802" cy="10628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777437" y="2924740"/>
            <a:ext cx="8604233" cy="990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000" dirty="0">
                <a:solidFill>
                  <a:prstClr val="white"/>
                </a:solidFill>
                <a:cs typeface="Arial" panose="020B0604020202020204" pitchFamily="34" charset="0"/>
              </a:rPr>
              <a:t>REQUISITOS NORMATIVOS</a:t>
            </a:r>
          </a:p>
        </p:txBody>
      </p:sp>
    </p:spTree>
    <p:extLst>
      <p:ext uri="{BB962C8B-B14F-4D97-AF65-F5344CB8AC3E}">
        <p14:creationId xmlns:p14="http://schemas.microsoft.com/office/powerpoint/2010/main" val="152220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REQUISITOS NORMATIVOS</a:t>
            </a:r>
            <a:endParaRPr lang="pt-BR" sz="2000" dirty="0">
              <a:solidFill>
                <a:srgbClr val="2B767D"/>
              </a:solidFill>
              <a:ea typeface="SimHei" panose="02010609060101010101" pitchFamily="49" charset="-122"/>
            </a:endParaRPr>
          </a:p>
        </p:txBody>
      </p:sp>
      <p:sp>
        <p:nvSpPr>
          <p:cNvPr id="20" name="Espaço Reservado para Rodapé 1"/>
          <p:cNvSpPr txBox="1">
            <a:spLocks/>
          </p:cNvSpPr>
          <p:nvPr/>
        </p:nvSpPr>
        <p:spPr>
          <a:xfrm>
            <a:off x="10950350" y="6429059"/>
            <a:ext cx="97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pt-BR" kern="600" dirty="0">
                <a:solidFill>
                  <a:prstClr val="white"/>
                </a:solidFill>
              </a:rPr>
              <a:t>PROTOCOLO</a:t>
            </a:r>
          </a:p>
          <a:p>
            <a:pPr>
              <a:lnSpc>
                <a:spcPts val="1000"/>
              </a:lnSpc>
            </a:pPr>
            <a:r>
              <a:rPr lang="pt-BR" kern="600" dirty="0">
                <a:solidFill>
                  <a:prstClr val="white"/>
                </a:solidFill>
              </a:rPr>
              <a:t>E ENTREGA</a:t>
            </a:r>
          </a:p>
        </p:txBody>
      </p:sp>
      <p:grpSp>
        <p:nvGrpSpPr>
          <p:cNvPr id="21" name="Group 146"/>
          <p:cNvGrpSpPr>
            <a:grpSpLocks/>
          </p:cNvGrpSpPr>
          <p:nvPr/>
        </p:nvGrpSpPr>
        <p:grpSpPr bwMode="auto">
          <a:xfrm>
            <a:off x="4737821" y="4119564"/>
            <a:ext cx="3132455" cy="2309495"/>
            <a:chOff x="991" y="233"/>
            <a:chExt cx="4933" cy="3637"/>
          </a:xfrm>
        </p:grpSpPr>
        <p:pic>
          <p:nvPicPr>
            <p:cNvPr id="22" name="Picture 1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254"/>
              <a:ext cx="2703" cy="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Line 150"/>
            <p:cNvCxnSpPr>
              <a:cxnSpLocks noChangeShapeType="1"/>
            </p:cNvCxnSpPr>
            <p:nvPr/>
          </p:nvCxnSpPr>
          <p:spPr bwMode="auto">
            <a:xfrm>
              <a:off x="1001" y="243"/>
              <a:ext cx="4914" cy="0"/>
            </a:xfrm>
            <a:prstGeom prst="line">
              <a:avLst/>
            </a:prstGeom>
            <a:noFill/>
            <a:ln w="12192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49"/>
            <p:cNvCxnSpPr>
              <a:cxnSpLocks noChangeShapeType="1"/>
            </p:cNvCxnSpPr>
            <p:nvPr/>
          </p:nvCxnSpPr>
          <p:spPr bwMode="auto">
            <a:xfrm>
              <a:off x="991" y="233"/>
              <a:ext cx="0" cy="3637"/>
            </a:xfrm>
            <a:prstGeom prst="line">
              <a:avLst/>
            </a:prstGeom>
            <a:noFill/>
            <a:ln w="12192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48"/>
            <p:cNvCxnSpPr>
              <a:cxnSpLocks noChangeShapeType="1"/>
            </p:cNvCxnSpPr>
            <p:nvPr/>
          </p:nvCxnSpPr>
          <p:spPr bwMode="auto">
            <a:xfrm>
              <a:off x="1001" y="3860"/>
              <a:ext cx="4914" cy="0"/>
            </a:xfrm>
            <a:prstGeom prst="line">
              <a:avLst/>
            </a:prstGeom>
            <a:noFill/>
            <a:ln w="12191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47"/>
            <p:cNvCxnSpPr>
              <a:cxnSpLocks noChangeShapeType="1"/>
            </p:cNvCxnSpPr>
            <p:nvPr/>
          </p:nvCxnSpPr>
          <p:spPr bwMode="auto">
            <a:xfrm>
              <a:off x="5924" y="233"/>
              <a:ext cx="0" cy="3637"/>
            </a:xfrm>
            <a:prstGeom prst="line">
              <a:avLst/>
            </a:prstGeom>
            <a:noFill/>
            <a:ln w="12192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6288" t="14270" r="68368" b="25334"/>
          <a:stretch/>
        </p:blipFill>
        <p:spPr>
          <a:xfrm>
            <a:off x="7870276" y="3720894"/>
            <a:ext cx="3873297" cy="2800977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542365" y="1944318"/>
            <a:ext cx="6432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pt-BR" sz="2400" dirty="0">
                <a:solidFill>
                  <a:srgbClr val="2B76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NBR IEC 60601-1   Equipo </a:t>
            </a:r>
            <a:r>
              <a:rPr lang="es-ES" altLang="pt-BR" sz="2400" dirty="0" err="1">
                <a:solidFill>
                  <a:srgbClr val="2B76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electromédico</a:t>
            </a:r>
            <a:endParaRPr lang="es-ES" altLang="pt-BR" sz="2400" dirty="0">
              <a:solidFill>
                <a:srgbClr val="2B767D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pt-BR" sz="2400" dirty="0">
                <a:solidFill>
                  <a:srgbClr val="2B76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Parte 1: Requisitos generales para la seguridad básica y el rendimiento esencial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05372" y="3603690"/>
            <a:ext cx="3999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 Algunos de los elementos probados:</a:t>
            </a:r>
          </a:p>
          <a:p>
            <a:endParaRPr lang="es-ES" dirty="0">
              <a:solidFill>
                <a:srgbClr val="E7E6E6">
                  <a:lumMod val="50000"/>
                </a:srgbClr>
              </a:solidFill>
            </a:endParaRPr>
          </a:p>
          <a:p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Partes móviles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Corriente de fuga;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Interruptor de energía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Toma de polo tierra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Protección de cables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56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6"/>
          <p:cNvGrpSpPr>
            <a:grpSpLocks/>
          </p:cNvGrpSpPr>
          <p:nvPr/>
        </p:nvGrpSpPr>
        <p:grpSpPr bwMode="auto">
          <a:xfrm>
            <a:off x="3758565" y="4191354"/>
            <a:ext cx="3132455" cy="2309495"/>
            <a:chOff x="991" y="233"/>
            <a:chExt cx="4933" cy="3637"/>
          </a:xfrm>
        </p:grpSpPr>
        <p:pic>
          <p:nvPicPr>
            <p:cNvPr id="22" name="Picture 1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254"/>
              <a:ext cx="2703" cy="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Line 150"/>
            <p:cNvCxnSpPr>
              <a:cxnSpLocks noChangeShapeType="1"/>
            </p:cNvCxnSpPr>
            <p:nvPr/>
          </p:nvCxnSpPr>
          <p:spPr bwMode="auto">
            <a:xfrm>
              <a:off x="1001" y="243"/>
              <a:ext cx="4914" cy="0"/>
            </a:xfrm>
            <a:prstGeom prst="line">
              <a:avLst/>
            </a:prstGeom>
            <a:noFill/>
            <a:ln w="12192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49"/>
            <p:cNvCxnSpPr>
              <a:cxnSpLocks noChangeShapeType="1"/>
            </p:cNvCxnSpPr>
            <p:nvPr/>
          </p:nvCxnSpPr>
          <p:spPr bwMode="auto">
            <a:xfrm>
              <a:off x="991" y="233"/>
              <a:ext cx="0" cy="3637"/>
            </a:xfrm>
            <a:prstGeom prst="line">
              <a:avLst/>
            </a:prstGeom>
            <a:noFill/>
            <a:ln w="12192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48"/>
            <p:cNvCxnSpPr>
              <a:cxnSpLocks noChangeShapeType="1"/>
            </p:cNvCxnSpPr>
            <p:nvPr/>
          </p:nvCxnSpPr>
          <p:spPr bwMode="auto">
            <a:xfrm>
              <a:off x="1001" y="3860"/>
              <a:ext cx="4914" cy="0"/>
            </a:xfrm>
            <a:prstGeom prst="line">
              <a:avLst/>
            </a:prstGeom>
            <a:noFill/>
            <a:ln w="12191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47"/>
            <p:cNvCxnSpPr>
              <a:cxnSpLocks noChangeShapeType="1"/>
            </p:cNvCxnSpPr>
            <p:nvPr/>
          </p:nvCxnSpPr>
          <p:spPr bwMode="auto">
            <a:xfrm>
              <a:off x="5924" y="233"/>
              <a:ext cx="0" cy="3637"/>
            </a:xfrm>
            <a:prstGeom prst="line">
              <a:avLst/>
            </a:prstGeom>
            <a:noFill/>
            <a:ln w="12192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020" y="3302877"/>
            <a:ext cx="4686982" cy="3198087"/>
          </a:xfrm>
          <a:prstGeom prst="rect">
            <a:avLst/>
          </a:prstGeom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REQUISITOS NORMATIVOS</a:t>
            </a:r>
            <a:endParaRPr lang="pt-BR" sz="2000" dirty="0">
              <a:solidFill>
                <a:srgbClr val="2B767D"/>
              </a:solidFill>
              <a:ea typeface="SimHei" panose="02010609060101010101" pitchFamily="49" charset="-12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42364" y="1944318"/>
            <a:ext cx="9038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>
                <a:solidFill>
                  <a:srgbClr val="2B76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COMPATIBILIDAD ELECTROMAGNÉTICA (EMC) - NBR IEC 60601-1-2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42366" y="2593597"/>
            <a:ext cx="32225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E7E6E6">
                    <a:lumMod val="50000"/>
                  </a:srgbClr>
                </a:solidFill>
              </a:rPr>
              <a:t>Algunos de los ítems ensayados: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rgbClr val="E7E6E6">
                  <a:lumMod val="5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E7E6E6">
                    <a:lumMod val="50000"/>
                  </a:srgbClr>
                </a:solidFill>
              </a:rPr>
              <a:t>Emisión radiada;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E7E6E6">
                    <a:lumMod val="50000"/>
                  </a:srgbClr>
                </a:solidFill>
              </a:rPr>
              <a:t>Emisión conducida;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E7E6E6">
                    <a:lumMod val="50000"/>
                  </a:srgbClr>
                </a:solidFill>
              </a:rPr>
              <a:t>Armónicos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err="1">
                <a:solidFill>
                  <a:srgbClr val="E7E6E6">
                    <a:lumMod val="50000"/>
                  </a:srgbClr>
                </a:solidFill>
              </a:rPr>
              <a:t>Flicker</a:t>
            </a:r>
            <a:r>
              <a:rPr lang="es-CO" dirty="0">
                <a:solidFill>
                  <a:srgbClr val="E7E6E6">
                    <a:lumMod val="50000"/>
                  </a:srgbClr>
                </a:solidFill>
              </a:rPr>
              <a:t> (parpadeos)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E7E6E6">
                    <a:lumMod val="50000"/>
                  </a:srgbClr>
                </a:solidFill>
              </a:rPr>
              <a:t>Inmunidad (Perturbaciones de RF radiada)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E7E6E6">
                    <a:lumMod val="50000"/>
                  </a:srgbClr>
                </a:solidFill>
              </a:rPr>
              <a:t>Inmunidad (Perturbaciones Radiadas de BF)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E7E6E6">
                    <a:lumMod val="50000"/>
                  </a:srgbClr>
                </a:solidFill>
              </a:rPr>
              <a:t>Inmunidad (Perturbaciones conducidas)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35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46"/>
          <p:cNvGrpSpPr>
            <a:grpSpLocks/>
          </p:cNvGrpSpPr>
          <p:nvPr/>
        </p:nvGrpSpPr>
        <p:grpSpPr bwMode="auto">
          <a:xfrm>
            <a:off x="4747485" y="2380221"/>
            <a:ext cx="3020637" cy="2227054"/>
            <a:chOff x="991" y="233"/>
            <a:chExt cx="4933" cy="3637"/>
          </a:xfrm>
        </p:grpSpPr>
        <p:pic>
          <p:nvPicPr>
            <p:cNvPr id="22" name="Picture 1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254"/>
              <a:ext cx="2703" cy="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Line 150"/>
            <p:cNvCxnSpPr>
              <a:cxnSpLocks noChangeShapeType="1"/>
            </p:cNvCxnSpPr>
            <p:nvPr/>
          </p:nvCxnSpPr>
          <p:spPr bwMode="auto">
            <a:xfrm>
              <a:off x="1001" y="243"/>
              <a:ext cx="4914" cy="0"/>
            </a:xfrm>
            <a:prstGeom prst="line">
              <a:avLst/>
            </a:prstGeom>
            <a:noFill/>
            <a:ln w="12192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49"/>
            <p:cNvCxnSpPr>
              <a:cxnSpLocks noChangeShapeType="1"/>
            </p:cNvCxnSpPr>
            <p:nvPr/>
          </p:nvCxnSpPr>
          <p:spPr bwMode="auto">
            <a:xfrm>
              <a:off x="991" y="233"/>
              <a:ext cx="0" cy="3637"/>
            </a:xfrm>
            <a:prstGeom prst="line">
              <a:avLst/>
            </a:prstGeom>
            <a:noFill/>
            <a:ln w="12192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48"/>
            <p:cNvCxnSpPr>
              <a:cxnSpLocks noChangeShapeType="1"/>
            </p:cNvCxnSpPr>
            <p:nvPr/>
          </p:nvCxnSpPr>
          <p:spPr bwMode="auto">
            <a:xfrm>
              <a:off x="1001" y="3860"/>
              <a:ext cx="4914" cy="0"/>
            </a:xfrm>
            <a:prstGeom prst="line">
              <a:avLst/>
            </a:prstGeom>
            <a:noFill/>
            <a:ln w="12191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47"/>
            <p:cNvCxnSpPr>
              <a:cxnSpLocks noChangeShapeType="1"/>
            </p:cNvCxnSpPr>
            <p:nvPr/>
          </p:nvCxnSpPr>
          <p:spPr bwMode="auto">
            <a:xfrm>
              <a:off x="5924" y="233"/>
              <a:ext cx="0" cy="3637"/>
            </a:xfrm>
            <a:prstGeom prst="line">
              <a:avLst/>
            </a:prstGeom>
            <a:noFill/>
            <a:ln w="12192">
              <a:solidFill>
                <a:srgbClr val="006F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REQUISITOS NORMATIVOS</a:t>
            </a:r>
            <a:endParaRPr lang="pt-BR" sz="2000" dirty="0">
              <a:solidFill>
                <a:srgbClr val="2B767D"/>
              </a:solidFill>
              <a:ea typeface="SimHei" panose="02010609060101010101" pitchFamily="49" charset="-12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42365" y="1944318"/>
            <a:ext cx="11405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pt-BR" sz="2400" dirty="0">
                <a:solidFill>
                  <a:srgbClr val="2B76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SEGURIDAD Y DESEMPEÑO ESENCIAL DE MESAS QUIRÚRGICAS: ABNT NBR IEC 60601-2-46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38028" y="2593597"/>
            <a:ext cx="3999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es-CO" dirty="0">
                <a:solidFill>
                  <a:srgbClr val="E7E6E6">
                    <a:lumMod val="50000"/>
                  </a:srgbClr>
                </a:solidFill>
              </a:rPr>
              <a:t>Algunos de los ítems ensayados:</a:t>
            </a:r>
          </a:p>
          <a:p>
            <a:endParaRPr lang="pt-BR" dirty="0">
              <a:solidFill>
                <a:srgbClr val="E7E6E6">
                  <a:lumMod val="5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Protección contra riesgos mecánicos;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Estabilidad durante el uso;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Carga estática;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Protección contra la entrada de líquidos;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Manejo rudo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operación accidental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073736" y="2422462"/>
            <a:ext cx="3768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 La figura de al lado muestra la distribución de carga de la mesa quirúrgica electro-hidráulica. La carga permitida es para un paciente que pese hasta 460 kg. Para las pruebas de certificación se utilizó un multiplicador de 2,2 x (1012 kg) para una carga de trabajo segura.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655" y="4740956"/>
            <a:ext cx="5492226" cy="1908000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186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91" y="-18156"/>
            <a:ext cx="12224890" cy="687580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0" y="800498"/>
            <a:ext cx="1597349" cy="112015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3" y="5092114"/>
            <a:ext cx="2274802" cy="10628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931352" y="2924740"/>
            <a:ext cx="8296403" cy="990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prstClr val="white"/>
                </a:solidFill>
              </a:rPr>
              <a:t>ACCESORIOS BÁSICOS</a:t>
            </a:r>
            <a:endParaRPr lang="pt-BR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9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91" y="-18156"/>
            <a:ext cx="12224890" cy="687580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0" y="800498"/>
            <a:ext cx="1597349" cy="112015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3" y="5092114"/>
            <a:ext cx="2274802" cy="10628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CAA41E-FC44-EA41-23CB-B52CACA0518B}"/>
              </a:ext>
            </a:extLst>
          </p:cNvPr>
          <p:cNvSpPr/>
          <p:nvPr/>
        </p:nvSpPr>
        <p:spPr>
          <a:xfrm>
            <a:off x="1973712" y="2247631"/>
            <a:ext cx="8211683" cy="2344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000" dirty="0">
                <a:solidFill>
                  <a:prstClr val="white"/>
                </a:solidFill>
                <a:cs typeface="Arial" panose="020B0604020202020204" pitchFamily="34" charset="0"/>
              </a:rPr>
              <a:t>AULA 1</a:t>
            </a:r>
          </a:p>
          <a:p>
            <a:pPr algn="ctr"/>
            <a:r>
              <a:rPr lang="es-ES" sz="4400" dirty="0">
                <a:solidFill>
                  <a:prstClr val="white"/>
                </a:solidFill>
                <a:cs typeface="Arial" panose="020B0604020202020204" pitchFamily="34" charset="0"/>
              </a:rPr>
              <a:t>REQUISITOS NORMATIVOS Y ACCESORIOS BÁSICOS</a:t>
            </a:r>
            <a:endParaRPr lang="pt-BR" sz="4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5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4" y="2050014"/>
            <a:ext cx="10786619" cy="4102276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ACCESORIOS BÁSICOS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9394492" y="2101409"/>
            <a:ext cx="238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02 APOYO DE HOMBRO</a:t>
            </a:r>
          </a:p>
        </p:txBody>
      </p:sp>
      <p:sp>
        <p:nvSpPr>
          <p:cNvPr id="7" name="Retângulo 6"/>
          <p:cNvSpPr/>
          <p:nvPr/>
        </p:nvSpPr>
        <p:spPr>
          <a:xfrm>
            <a:off x="931028" y="1968126"/>
            <a:ext cx="231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01 ARCO DE NARCOSIS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9096975" y="5782958"/>
            <a:ext cx="1944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02 PORTA BRAZOS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8784066" y="4227610"/>
            <a:ext cx="197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02 APOYO LATERAL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09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91" y="-18156"/>
            <a:ext cx="12224890" cy="687580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0" y="800498"/>
            <a:ext cx="1597349" cy="112015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3" y="5092114"/>
            <a:ext cx="2274802" cy="10628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004159" y="3011376"/>
            <a:ext cx="8150790" cy="990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prstClr val="white"/>
                </a:solidFill>
              </a:rPr>
              <a:t>FIN AULA 1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38C74EA-6818-4214-B1FA-3307F3271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099194"/>
              </p:ext>
            </p:extLst>
          </p:nvPr>
        </p:nvGraphicFramePr>
        <p:xfrm>
          <a:off x="3176402" y="5459049"/>
          <a:ext cx="6661150" cy="8051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1219055004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val="4012484923"/>
                    </a:ext>
                  </a:extLst>
                </a:gridCol>
                <a:gridCol w="1015365">
                  <a:extLst>
                    <a:ext uri="{9D8B030D-6E8A-4147-A177-3AD203B41FA5}">
                      <a16:colId xmlns:a16="http://schemas.microsoft.com/office/drawing/2014/main" val="948428857"/>
                    </a:ext>
                  </a:extLst>
                </a:gridCol>
                <a:gridCol w="829945">
                  <a:extLst>
                    <a:ext uri="{9D8B030D-6E8A-4147-A177-3AD203B41FA5}">
                      <a16:colId xmlns:a16="http://schemas.microsoft.com/office/drawing/2014/main" val="879407774"/>
                    </a:ext>
                  </a:extLst>
                </a:gridCol>
                <a:gridCol w="1123315">
                  <a:extLst>
                    <a:ext uri="{9D8B030D-6E8A-4147-A177-3AD203B41FA5}">
                      <a16:colId xmlns:a16="http://schemas.microsoft.com/office/drawing/2014/main" val="372030212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Análise Crítica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Nome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Visto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Data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Vigência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428173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x-none" sz="1100">
                          <a:effectLst/>
                        </a:rPr>
                        <a:t>Elaborado por: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 dirty="0">
                          <a:effectLst/>
                        </a:rPr>
                        <a:t>Audrey Teixeira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 dirty="0">
                          <a:effectLst/>
                        </a:rPr>
                        <a:t>22/01/24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020" algn="ctr"/>
                          <a:tab pos="5400040" algn="r"/>
                        </a:tabLst>
                        <a:defRPr/>
                      </a:pPr>
                      <a:r>
                        <a:rPr kumimoji="0" lang="pt-BR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22/01/24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379070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Revisado</a:t>
                      </a:r>
                      <a:r>
                        <a:rPr lang="x-none" sz="1100">
                          <a:effectLst/>
                        </a:rPr>
                        <a:t> por: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 dirty="0">
                          <a:effectLst/>
                        </a:rPr>
                        <a:t>Péricles Damin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 dirty="0">
                          <a:effectLst/>
                        </a:rPr>
                        <a:t>22/01/24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731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Aprovado </a:t>
                      </a:r>
                      <a:r>
                        <a:rPr lang="x-none" sz="1100">
                          <a:effectLst/>
                        </a:rPr>
                        <a:t>por: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Gisele Fontoura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020" algn="ctr"/>
                          <a:tab pos="5400040" algn="r"/>
                        </a:tabLst>
                        <a:defRPr/>
                      </a:pPr>
                      <a:r>
                        <a:rPr kumimoji="0" lang="pt-BR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22/01/24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564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36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RESUMEN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78159" y="1893366"/>
            <a:ext cx="8653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 Las mesas de quirófano KRATUS EH 460K y KRATUS EH BARIATRIC 460K son equipos </a:t>
            </a:r>
            <a:r>
              <a:rPr lang="es-ES" dirty="0" err="1">
                <a:solidFill>
                  <a:srgbClr val="E7E6E6">
                    <a:lumMod val="50000"/>
                  </a:srgbClr>
                </a:solidFill>
              </a:rPr>
              <a:t>electromédicos</a:t>
            </a:r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 diseñados para posicionar al paciente durante cirugías pequeñas, medianas y grandes.</a:t>
            </a:r>
          </a:p>
          <a:p>
            <a:pPr algn="just"/>
            <a:endParaRPr lang="pt-BR" dirty="0">
              <a:solidFill>
                <a:srgbClr val="E7E6E6">
                  <a:lumMod val="50000"/>
                </a:srgbClr>
              </a:solidFill>
            </a:endParaRPr>
          </a:p>
          <a:p>
            <a:pPr algn="just"/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El movimiento de sus secciones permite al cirujano posicionar al paciente según las necesidades de cada tipo de especialidad (torácica, abdominal, zona de la cabeza, ginecológica, urológica, etc.) y la técnica a utilizar.</a:t>
            </a:r>
          </a:p>
          <a:p>
            <a:pPr algn="just"/>
            <a:endParaRPr lang="pt-BR" dirty="0">
              <a:solidFill>
                <a:srgbClr val="E7E6E6">
                  <a:lumMod val="50000"/>
                </a:srgbClr>
              </a:solidFill>
            </a:endParaRPr>
          </a:p>
          <a:p>
            <a:pPr algn="just"/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Su sistema de accionamiento funciona con pistones hidráulicos, lo que garantiza una gran durabilidad y precisión en los movimientos. Los movimientos se pueden activar mediante mando a distancia o mediante el mando auxiliar situado en la columna.</a:t>
            </a:r>
          </a:p>
          <a:p>
            <a:pPr algn="just"/>
            <a:endParaRPr lang="pt-BR" dirty="0">
              <a:solidFill>
                <a:srgbClr val="E7E6E6">
                  <a:lumMod val="50000"/>
                </a:srgbClr>
              </a:solidFill>
            </a:endParaRPr>
          </a:p>
          <a:p>
            <a:pPr algn="just"/>
            <a:r>
              <a:rPr lang="es-ES" dirty="0">
                <a:solidFill>
                  <a:srgbClr val="E7E6E6">
                    <a:lumMod val="50000"/>
                  </a:srgbClr>
                </a:solidFill>
              </a:rPr>
              <a:t>El equipo también está equipado con un sistema auxiliar alimentado por baterías (CC) que permite su funcionamiento en caso de corte de energía.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47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231" y="2299308"/>
            <a:ext cx="4680000" cy="275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033749" y="5071307"/>
            <a:ext cx="27193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2B767D"/>
                </a:solidFill>
              </a:rPr>
              <a:t>MESA QUIRÚRGICA</a:t>
            </a:r>
          </a:p>
          <a:p>
            <a:pPr algn="ctr"/>
            <a:r>
              <a:rPr lang="pt-BR" dirty="0">
                <a:solidFill>
                  <a:srgbClr val="2B767D"/>
                </a:solidFill>
              </a:rPr>
              <a:t>KRATUS EH 460K</a:t>
            </a:r>
            <a:endParaRPr lang="pt-BR" b="1" dirty="0">
              <a:solidFill>
                <a:srgbClr val="2B767D"/>
              </a:solidFill>
            </a:endParaRPr>
          </a:p>
          <a:p>
            <a:pPr algn="ctr"/>
            <a:r>
              <a:rPr lang="pt-BR" sz="1400" b="1" dirty="0">
                <a:solidFill>
                  <a:srgbClr val="2B767D"/>
                </a:solidFill>
              </a:rPr>
              <a:t>(</a:t>
            </a:r>
            <a:r>
              <a:rPr lang="pt-BR" sz="1400" dirty="0">
                <a:solidFill>
                  <a:srgbClr val="2B767D"/>
                </a:solidFill>
              </a:rPr>
              <a:t>ELECTRO-HIDRÁULICA</a:t>
            </a:r>
            <a:r>
              <a:rPr lang="pt-BR" sz="1400" b="1" dirty="0">
                <a:solidFill>
                  <a:srgbClr val="2B767D"/>
                </a:solidFill>
              </a:rPr>
              <a:t>)</a:t>
            </a:r>
            <a:endParaRPr lang="pt-BR" sz="1400" dirty="0">
              <a:solidFill>
                <a:srgbClr val="2B767D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160621" y="5071307"/>
            <a:ext cx="28385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2B767D"/>
                </a:solidFill>
              </a:rPr>
              <a:t>MESA QUIRÚRGICA</a:t>
            </a:r>
          </a:p>
          <a:p>
            <a:pPr algn="ctr"/>
            <a:r>
              <a:rPr lang="pt-BR" dirty="0">
                <a:solidFill>
                  <a:srgbClr val="2B767D"/>
                </a:solidFill>
              </a:rPr>
              <a:t> KRATUS EH BARIATRICA 460K</a:t>
            </a:r>
            <a:endParaRPr lang="pt-BR" b="1" dirty="0">
              <a:solidFill>
                <a:srgbClr val="2B767D"/>
              </a:solidFill>
            </a:endParaRPr>
          </a:p>
          <a:p>
            <a:pPr algn="ctr"/>
            <a:r>
              <a:rPr lang="pt-BR" sz="1400" b="1" dirty="0">
                <a:solidFill>
                  <a:srgbClr val="2B767D"/>
                </a:solidFill>
              </a:rPr>
              <a:t>(</a:t>
            </a:r>
            <a:r>
              <a:rPr lang="pt-BR" sz="1400" dirty="0">
                <a:solidFill>
                  <a:srgbClr val="2B767D"/>
                </a:solidFill>
              </a:rPr>
              <a:t>ELECTRO-HIDRÁULICA BARIÁTRICA)</a:t>
            </a:r>
            <a:endParaRPr lang="pt-BR" sz="1400" b="1" dirty="0">
              <a:solidFill>
                <a:srgbClr val="2B767D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24" y="2696979"/>
            <a:ext cx="4680000" cy="2357386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MODELOS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66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3986654" y="3916463"/>
            <a:ext cx="3376233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4400" dirty="0">
                <a:solidFill>
                  <a:srgbClr val="2B767D"/>
                </a:solidFill>
                <a:cs typeface="Arial" panose="020B0604020202020204" pitchFamily="34" charset="0"/>
              </a:rPr>
              <a:t>DIFERENCIAS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dirty="0">
              <a:solidFill>
                <a:srgbClr val="404040"/>
              </a:solidFill>
            </a:endParaRPr>
          </a:p>
          <a:p>
            <a:pPr algn="just"/>
            <a:endParaRPr lang="pt-BR" sz="2400" dirty="0">
              <a:solidFill>
                <a:srgbClr val="40404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 rot="2752747">
            <a:off x="2003936" y="2914246"/>
            <a:ext cx="2922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CONSTRUCCIÓN MODULAR</a:t>
            </a:r>
            <a:r>
              <a:rPr lang="es-E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etângulo 20"/>
          <p:cNvSpPr/>
          <p:nvPr/>
        </p:nvSpPr>
        <p:spPr>
          <a:xfrm rot="2627911">
            <a:off x="4733354" y="3381664"/>
            <a:ext cx="4587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RADIOTRANSPARENCIA</a:t>
            </a:r>
          </a:p>
        </p:txBody>
      </p:sp>
      <p:sp>
        <p:nvSpPr>
          <p:cNvPr id="2" name="Retângulo 1"/>
          <p:cNvSpPr/>
          <p:nvPr/>
        </p:nvSpPr>
        <p:spPr>
          <a:xfrm rot="19312023">
            <a:off x="2608248" y="4927838"/>
            <a:ext cx="1578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DURABILIDAD </a:t>
            </a:r>
          </a:p>
        </p:txBody>
      </p:sp>
      <p:sp>
        <p:nvSpPr>
          <p:cNvPr id="3" name="Retângulo 2"/>
          <p:cNvSpPr/>
          <p:nvPr/>
        </p:nvSpPr>
        <p:spPr>
          <a:xfrm rot="19269041">
            <a:off x="3148766" y="5200197"/>
            <a:ext cx="2504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CAPACIDAD DE CARGA</a:t>
            </a:r>
            <a:r>
              <a:rPr lang="es-E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 rot="18964329">
            <a:off x="6530315" y="5037114"/>
            <a:ext cx="1089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LIMPIEZA</a:t>
            </a:r>
          </a:p>
        </p:txBody>
      </p:sp>
      <p:sp>
        <p:nvSpPr>
          <p:cNvPr id="16" name="Retângulo 15"/>
          <p:cNvSpPr/>
          <p:nvPr/>
        </p:nvSpPr>
        <p:spPr>
          <a:xfrm rot="2710508">
            <a:off x="4040531" y="3244348"/>
            <a:ext cx="2902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ERGONOMÍA </a:t>
            </a:r>
          </a:p>
        </p:txBody>
      </p:sp>
      <p:sp>
        <p:nvSpPr>
          <p:cNvPr id="6" name="Retângulo 5"/>
          <p:cNvSpPr/>
          <p:nvPr/>
        </p:nvSpPr>
        <p:spPr>
          <a:xfrm rot="19013372">
            <a:off x="4944236" y="5220042"/>
            <a:ext cx="163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MOVIMIENTOS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14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120939" y="1120405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3619" t="42037" r="68717" b="38891"/>
          <a:stretch/>
        </p:blipFill>
        <p:spPr>
          <a:xfrm>
            <a:off x="3931033" y="1469761"/>
            <a:ext cx="3753782" cy="2160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295547" y="2549761"/>
            <a:ext cx="607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rgbClr val="2B767D"/>
                </a:solidFill>
              </a:rPr>
              <a:t>X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97" y="3100825"/>
            <a:ext cx="3608296" cy="3240000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SISTEMA HIDRÁULICO X ELÉCTRICO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87184" y="3629761"/>
            <a:ext cx="485051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srgbClr val="2B767D"/>
              </a:solidFill>
            </a:endParaRP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Bajo costo de mantenimiento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Alta capacidad de carga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Bajo desgaste sin juego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Gran durabilidad</a:t>
            </a:r>
            <a:endParaRPr lang="pt-BR" dirty="0">
              <a:solidFill>
                <a:srgbClr val="E7E6E6">
                  <a:lumMod val="50000"/>
                </a:srgbClr>
              </a:solidFill>
              <a:ea typeface="SimHei" panose="02010609060101010101" pitchFamily="49" charset="-122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360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97" y="1259614"/>
            <a:ext cx="2453430" cy="1885090"/>
          </a:xfrm>
          <a:prstGeom prst="rect">
            <a:avLst/>
          </a:prstGeom>
        </p:spPr>
      </p:pic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120939" y="1120405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09" y="2760228"/>
            <a:ext cx="2254133" cy="148410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421" y="4089648"/>
            <a:ext cx="1422920" cy="1670463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9" y="3486686"/>
            <a:ext cx="5467971" cy="3218913"/>
          </a:xfrm>
          <a:prstGeom prst="rect">
            <a:avLst/>
          </a:prstGeom>
        </p:spPr>
      </p:pic>
      <p:sp>
        <p:nvSpPr>
          <p:cNvPr id="30" name="Elipse 29"/>
          <p:cNvSpPr/>
          <p:nvPr/>
        </p:nvSpPr>
        <p:spPr>
          <a:xfrm>
            <a:off x="9215681" y="3834796"/>
            <a:ext cx="2223619" cy="20617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6609996" y="2269882"/>
            <a:ext cx="2223619" cy="20617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9451734" y="1084621"/>
            <a:ext cx="2223619" cy="20617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CONSTRUCCIÓN MODULAR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71386" y="2323178"/>
            <a:ext cx="577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Mesa multifuncional y modular para atender diversas especialidades quirúrgicas. Adaptación del accesorio específico.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85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72" y="2921903"/>
            <a:ext cx="1749958" cy="27398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484" y="2921904"/>
            <a:ext cx="2726565" cy="2578876"/>
          </a:xfrm>
          <a:prstGeom prst="rect">
            <a:avLst/>
          </a:prstGeom>
        </p:spPr>
      </p:pic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120939" y="1120405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78" y="3643241"/>
            <a:ext cx="4594450" cy="2704684"/>
          </a:xfrm>
          <a:prstGeom prst="rect">
            <a:avLst/>
          </a:prstGeom>
        </p:spPr>
      </p:pic>
      <p:sp>
        <p:nvSpPr>
          <p:cNvPr id="31" name="Elipse 30"/>
          <p:cNvSpPr/>
          <p:nvPr/>
        </p:nvSpPr>
        <p:spPr>
          <a:xfrm>
            <a:off x="3249798" y="3189354"/>
            <a:ext cx="4179416" cy="3415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3246" y="1724481"/>
            <a:ext cx="3755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DURABILIDAD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42365" y="2318517"/>
            <a:ext cx="5245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Construcción robusta y acabado en acero inoxidable 304, base y carenado elevador de 2 mm de espesor y juntas construidas con un espesor de 5 </a:t>
            </a:r>
            <a:r>
              <a:rPr lang="es-ES" dirty="0" err="1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mm.</a:t>
            </a:r>
            <a:endParaRPr lang="es-ES" dirty="0">
              <a:solidFill>
                <a:srgbClr val="E7E6E6">
                  <a:lumMod val="50000"/>
                </a:srgbClr>
              </a:solidFill>
              <a:ea typeface="SimHei" panose="02010609060101010101" pitchFamily="49" charset="-122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215497" y="2016138"/>
            <a:ext cx="2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Control remoto construido en cero inoxidable.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77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35966" y="1135432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>
                <a:solidFill>
                  <a:srgbClr val="1B8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" y="3388337"/>
            <a:ext cx="4445082" cy="2769264"/>
          </a:xfrm>
          <a:prstGeom prst="rect">
            <a:avLst/>
          </a:prstGeom>
        </p:spPr>
      </p:pic>
      <p:sp>
        <p:nvSpPr>
          <p:cNvPr id="2" name="Triângulo isósceles 1"/>
          <p:cNvSpPr/>
          <p:nvPr/>
        </p:nvSpPr>
        <p:spPr>
          <a:xfrm rot="10800000">
            <a:off x="1726659" y="1776062"/>
            <a:ext cx="2160000" cy="1440000"/>
          </a:xfrm>
          <a:prstGeom prst="triangle">
            <a:avLst/>
          </a:prstGeom>
          <a:solidFill>
            <a:srgbClr val="2B767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79297" y="2092729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460 kg 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CAPACIDAD DE CARGA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3200" dirty="0">
              <a:solidFill>
                <a:srgbClr val="2B767D"/>
              </a:solidFill>
              <a:ea typeface="SimHei" panose="02010609060101010101" pitchFamily="49" charset="-122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04953" y="2936409"/>
            <a:ext cx="5231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E7E6E6">
                    <a:lumMod val="50000"/>
                  </a:srgbClr>
                </a:solidFill>
                <a:ea typeface="SimHei" panose="02010609060101010101" pitchFamily="49" charset="-122"/>
              </a:rPr>
              <a:t>Para pacientes con peso hasta 460 kg, capacidad de carga dinámica (en movimiento).</a:t>
            </a:r>
            <a:endParaRPr lang="pt-BR" sz="3200" dirty="0">
              <a:solidFill>
                <a:srgbClr val="E7E6E6">
                  <a:lumMod val="50000"/>
                </a:srgbClr>
              </a:solidFill>
              <a:ea typeface="SimHei" panose="02010609060101010101" pitchFamily="49" charset="-122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887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824</Words>
  <Application>Microsoft Office PowerPoint</Application>
  <PresentationFormat>Widescreen</PresentationFormat>
  <Paragraphs>140</Paragraphs>
  <Slides>21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Edilson Daniel Vera - Salk Medical</dc:creator>
  <cp:lastModifiedBy>Audrey Teixeira - Manager Grupo</cp:lastModifiedBy>
  <cp:revision>79</cp:revision>
  <dcterms:created xsi:type="dcterms:W3CDTF">2021-07-06T18:38:26Z</dcterms:created>
  <dcterms:modified xsi:type="dcterms:W3CDTF">2024-02-07T13:29:22Z</dcterms:modified>
</cp:coreProperties>
</file>