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82" r:id="rId2"/>
    <p:sldId id="336" r:id="rId3"/>
    <p:sldId id="383" r:id="rId4"/>
    <p:sldId id="337" r:id="rId5"/>
    <p:sldId id="338" r:id="rId6"/>
    <p:sldId id="384" r:id="rId7"/>
    <p:sldId id="340" r:id="rId8"/>
    <p:sldId id="341" r:id="rId9"/>
    <p:sldId id="342" r:id="rId10"/>
    <p:sldId id="343" r:id="rId11"/>
    <p:sldId id="344" r:id="rId12"/>
    <p:sldId id="345" r:id="rId13"/>
    <p:sldId id="346" r:id="rId14"/>
    <p:sldId id="347" r:id="rId15"/>
    <p:sldId id="348" r:id="rId16"/>
    <p:sldId id="349" r:id="rId17"/>
    <p:sldId id="350" r:id="rId18"/>
    <p:sldId id="351" r:id="rId19"/>
    <p:sldId id="352" r:id="rId20"/>
    <p:sldId id="353" r:id="rId21"/>
    <p:sldId id="354" r:id="rId22"/>
    <p:sldId id="355" r:id="rId23"/>
    <p:sldId id="356" r:id="rId24"/>
    <p:sldId id="357" r:id="rId25"/>
    <p:sldId id="385" r:id="rId26"/>
    <p:sldId id="359" r:id="rId27"/>
    <p:sldId id="360" r:id="rId28"/>
    <p:sldId id="361"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376" r:id="rId44"/>
    <p:sldId id="386" r:id="rId45"/>
    <p:sldId id="380" r:id="rId4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03B4D5-45C7-4628-B8C2-A235CED2A6A6}" type="datetimeFigureOut">
              <a:rPr lang="pt-BR" smtClean="0"/>
              <a:t>14/02/2024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E0D018-F4EC-42A1-B539-3712EEAED5F9}" type="slidenum">
              <a:rPr lang="pt-BR" smtClean="0"/>
              <a:t>‹nº›</a:t>
            </a:fld>
            <a:endParaRPr lang="pt-BR"/>
          </a:p>
        </p:txBody>
      </p:sp>
    </p:spTree>
    <p:extLst>
      <p:ext uri="{BB962C8B-B14F-4D97-AF65-F5344CB8AC3E}">
        <p14:creationId xmlns:p14="http://schemas.microsoft.com/office/powerpoint/2010/main" val="410182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 ‘</a:t>
            </a:r>
            <a:r>
              <a:rPr lang="pt-BR" dirty="0" err="1"/>
              <a:t>cratos</a:t>
            </a:r>
            <a:r>
              <a:rPr lang="pt-BR" dirty="0"/>
              <a:t>' (Deus</a:t>
            </a:r>
            <a:r>
              <a:rPr lang="pt-BR" baseline="0" dirty="0"/>
              <a:t> da força e do </a:t>
            </a:r>
            <a:r>
              <a:rPr lang="pt-BR" dirty="0"/>
              <a:t>poder)</a:t>
            </a:r>
            <a:r>
              <a:rPr lang="pt-BR" baseline="0" dirty="0"/>
              <a:t> , mitologia Grega</a:t>
            </a:r>
            <a:endParaRPr lang="pt-BR" dirty="0"/>
          </a:p>
        </p:txBody>
      </p:sp>
      <p:sp>
        <p:nvSpPr>
          <p:cNvPr id="4" name="Espaço Reservado para Número de Slide 3"/>
          <p:cNvSpPr>
            <a:spLocks noGrp="1"/>
          </p:cNvSpPr>
          <p:nvPr>
            <p:ph type="sldNum" sz="quarter" idx="10"/>
          </p:nvPr>
        </p:nvSpPr>
        <p:spPr/>
        <p:txBody>
          <a:bodyPr/>
          <a:lstStyle/>
          <a:p>
            <a:fld id="{FCE0D018-F4EC-42A1-B539-3712EEAED5F9}" type="slidenum">
              <a:rPr lang="pt-BR" smtClean="0"/>
              <a:t>1</a:t>
            </a:fld>
            <a:endParaRPr lang="pt-BR"/>
          </a:p>
        </p:txBody>
      </p:sp>
    </p:spTree>
    <p:extLst>
      <p:ext uri="{BB962C8B-B14F-4D97-AF65-F5344CB8AC3E}">
        <p14:creationId xmlns:p14="http://schemas.microsoft.com/office/powerpoint/2010/main" val="2798015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12</a:t>
            </a:fld>
            <a:endParaRPr lang="pt-BR">
              <a:solidFill>
                <a:prstClr val="black"/>
              </a:solidFill>
            </a:endParaRPr>
          </a:p>
        </p:txBody>
      </p:sp>
    </p:spTree>
    <p:extLst>
      <p:ext uri="{BB962C8B-B14F-4D97-AF65-F5344CB8AC3E}">
        <p14:creationId xmlns:p14="http://schemas.microsoft.com/office/powerpoint/2010/main" val="624055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13</a:t>
            </a:fld>
            <a:endParaRPr lang="pt-BR">
              <a:solidFill>
                <a:prstClr val="black"/>
              </a:solidFill>
            </a:endParaRPr>
          </a:p>
        </p:txBody>
      </p:sp>
    </p:spTree>
    <p:extLst>
      <p:ext uri="{BB962C8B-B14F-4D97-AF65-F5344CB8AC3E}">
        <p14:creationId xmlns:p14="http://schemas.microsoft.com/office/powerpoint/2010/main" val="2834709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14</a:t>
            </a:fld>
            <a:endParaRPr lang="pt-BR">
              <a:solidFill>
                <a:prstClr val="black"/>
              </a:solidFill>
            </a:endParaRPr>
          </a:p>
        </p:txBody>
      </p:sp>
    </p:spTree>
    <p:extLst>
      <p:ext uri="{BB962C8B-B14F-4D97-AF65-F5344CB8AC3E}">
        <p14:creationId xmlns:p14="http://schemas.microsoft.com/office/powerpoint/2010/main" val="3454491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15</a:t>
            </a:fld>
            <a:endParaRPr lang="pt-BR">
              <a:solidFill>
                <a:prstClr val="black"/>
              </a:solidFill>
            </a:endParaRPr>
          </a:p>
        </p:txBody>
      </p:sp>
    </p:spTree>
    <p:extLst>
      <p:ext uri="{BB962C8B-B14F-4D97-AF65-F5344CB8AC3E}">
        <p14:creationId xmlns:p14="http://schemas.microsoft.com/office/powerpoint/2010/main" val="2898368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16</a:t>
            </a:fld>
            <a:endParaRPr lang="pt-BR">
              <a:solidFill>
                <a:prstClr val="black"/>
              </a:solidFill>
            </a:endParaRPr>
          </a:p>
        </p:txBody>
      </p:sp>
    </p:spTree>
    <p:extLst>
      <p:ext uri="{BB962C8B-B14F-4D97-AF65-F5344CB8AC3E}">
        <p14:creationId xmlns:p14="http://schemas.microsoft.com/office/powerpoint/2010/main" val="2276370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17</a:t>
            </a:fld>
            <a:endParaRPr lang="pt-BR">
              <a:solidFill>
                <a:prstClr val="black"/>
              </a:solidFill>
            </a:endParaRPr>
          </a:p>
        </p:txBody>
      </p:sp>
    </p:spTree>
    <p:extLst>
      <p:ext uri="{BB962C8B-B14F-4D97-AF65-F5344CB8AC3E}">
        <p14:creationId xmlns:p14="http://schemas.microsoft.com/office/powerpoint/2010/main" val="3886998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18</a:t>
            </a:fld>
            <a:endParaRPr lang="pt-BR">
              <a:solidFill>
                <a:prstClr val="black"/>
              </a:solidFill>
            </a:endParaRPr>
          </a:p>
        </p:txBody>
      </p:sp>
    </p:spTree>
    <p:extLst>
      <p:ext uri="{BB962C8B-B14F-4D97-AF65-F5344CB8AC3E}">
        <p14:creationId xmlns:p14="http://schemas.microsoft.com/office/powerpoint/2010/main" val="3211372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19</a:t>
            </a:fld>
            <a:endParaRPr lang="pt-BR">
              <a:solidFill>
                <a:prstClr val="black"/>
              </a:solidFill>
            </a:endParaRPr>
          </a:p>
        </p:txBody>
      </p:sp>
    </p:spTree>
    <p:extLst>
      <p:ext uri="{BB962C8B-B14F-4D97-AF65-F5344CB8AC3E}">
        <p14:creationId xmlns:p14="http://schemas.microsoft.com/office/powerpoint/2010/main" val="2091569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20</a:t>
            </a:fld>
            <a:endParaRPr lang="pt-BR">
              <a:solidFill>
                <a:prstClr val="black"/>
              </a:solidFill>
            </a:endParaRPr>
          </a:p>
        </p:txBody>
      </p:sp>
    </p:spTree>
    <p:extLst>
      <p:ext uri="{BB962C8B-B14F-4D97-AF65-F5344CB8AC3E}">
        <p14:creationId xmlns:p14="http://schemas.microsoft.com/office/powerpoint/2010/main" val="1255966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21</a:t>
            </a:fld>
            <a:endParaRPr lang="pt-BR">
              <a:solidFill>
                <a:prstClr val="black"/>
              </a:solidFill>
            </a:endParaRPr>
          </a:p>
        </p:txBody>
      </p:sp>
    </p:spTree>
    <p:extLst>
      <p:ext uri="{BB962C8B-B14F-4D97-AF65-F5344CB8AC3E}">
        <p14:creationId xmlns:p14="http://schemas.microsoft.com/office/powerpoint/2010/main" val="1520351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4</a:t>
            </a:fld>
            <a:endParaRPr lang="pt-BR">
              <a:solidFill>
                <a:prstClr val="black"/>
              </a:solidFill>
            </a:endParaRPr>
          </a:p>
        </p:txBody>
      </p:sp>
    </p:spTree>
    <p:extLst>
      <p:ext uri="{BB962C8B-B14F-4D97-AF65-F5344CB8AC3E}">
        <p14:creationId xmlns:p14="http://schemas.microsoft.com/office/powerpoint/2010/main" val="654139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22</a:t>
            </a:fld>
            <a:endParaRPr lang="pt-BR">
              <a:solidFill>
                <a:prstClr val="black"/>
              </a:solidFill>
            </a:endParaRPr>
          </a:p>
        </p:txBody>
      </p:sp>
    </p:spTree>
    <p:extLst>
      <p:ext uri="{BB962C8B-B14F-4D97-AF65-F5344CB8AC3E}">
        <p14:creationId xmlns:p14="http://schemas.microsoft.com/office/powerpoint/2010/main" val="1296385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23</a:t>
            </a:fld>
            <a:endParaRPr lang="pt-BR">
              <a:solidFill>
                <a:prstClr val="black"/>
              </a:solidFill>
            </a:endParaRPr>
          </a:p>
        </p:txBody>
      </p:sp>
    </p:spTree>
    <p:extLst>
      <p:ext uri="{BB962C8B-B14F-4D97-AF65-F5344CB8AC3E}">
        <p14:creationId xmlns:p14="http://schemas.microsoft.com/office/powerpoint/2010/main" val="1313393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24</a:t>
            </a:fld>
            <a:endParaRPr lang="pt-BR">
              <a:solidFill>
                <a:prstClr val="black"/>
              </a:solidFill>
            </a:endParaRPr>
          </a:p>
        </p:txBody>
      </p:sp>
    </p:spTree>
    <p:extLst>
      <p:ext uri="{BB962C8B-B14F-4D97-AF65-F5344CB8AC3E}">
        <p14:creationId xmlns:p14="http://schemas.microsoft.com/office/powerpoint/2010/main" val="1532400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25</a:t>
            </a:fld>
            <a:endParaRPr lang="pt-BR">
              <a:solidFill>
                <a:prstClr val="black"/>
              </a:solidFill>
            </a:endParaRPr>
          </a:p>
        </p:txBody>
      </p:sp>
    </p:spTree>
    <p:extLst>
      <p:ext uri="{BB962C8B-B14F-4D97-AF65-F5344CB8AC3E}">
        <p14:creationId xmlns:p14="http://schemas.microsoft.com/office/powerpoint/2010/main" val="2029383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26</a:t>
            </a:fld>
            <a:endParaRPr lang="pt-BR">
              <a:solidFill>
                <a:prstClr val="black"/>
              </a:solidFill>
            </a:endParaRPr>
          </a:p>
        </p:txBody>
      </p:sp>
    </p:spTree>
    <p:extLst>
      <p:ext uri="{BB962C8B-B14F-4D97-AF65-F5344CB8AC3E}">
        <p14:creationId xmlns:p14="http://schemas.microsoft.com/office/powerpoint/2010/main" val="2787957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27</a:t>
            </a:fld>
            <a:endParaRPr lang="pt-BR">
              <a:solidFill>
                <a:prstClr val="black"/>
              </a:solidFill>
            </a:endParaRPr>
          </a:p>
        </p:txBody>
      </p:sp>
    </p:spTree>
    <p:extLst>
      <p:ext uri="{BB962C8B-B14F-4D97-AF65-F5344CB8AC3E}">
        <p14:creationId xmlns:p14="http://schemas.microsoft.com/office/powerpoint/2010/main" val="1822468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28</a:t>
            </a:fld>
            <a:endParaRPr lang="pt-BR">
              <a:solidFill>
                <a:prstClr val="black"/>
              </a:solidFill>
            </a:endParaRPr>
          </a:p>
        </p:txBody>
      </p:sp>
    </p:spTree>
    <p:extLst>
      <p:ext uri="{BB962C8B-B14F-4D97-AF65-F5344CB8AC3E}">
        <p14:creationId xmlns:p14="http://schemas.microsoft.com/office/powerpoint/2010/main" val="3298231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29</a:t>
            </a:fld>
            <a:endParaRPr lang="pt-BR">
              <a:solidFill>
                <a:prstClr val="black"/>
              </a:solidFill>
            </a:endParaRPr>
          </a:p>
        </p:txBody>
      </p:sp>
    </p:spTree>
    <p:extLst>
      <p:ext uri="{BB962C8B-B14F-4D97-AF65-F5344CB8AC3E}">
        <p14:creationId xmlns:p14="http://schemas.microsoft.com/office/powerpoint/2010/main" val="3355401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30</a:t>
            </a:fld>
            <a:endParaRPr lang="pt-BR">
              <a:solidFill>
                <a:prstClr val="black"/>
              </a:solidFill>
            </a:endParaRPr>
          </a:p>
        </p:txBody>
      </p:sp>
    </p:spTree>
    <p:extLst>
      <p:ext uri="{BB962C8B-B14F-4D97-AF65-F5344CB8AC3E}">
        <p14:creationId xmlns:p14="http://schemas.microsoft.com/office/powerpoint/2010/main" val="1449091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31</a:t>
            </a:fld>
            <a:endParaRPr lang="pt-BR">
              <a:solidFill>
                <a:prstClr val="black"/>
              </a:solidFill>
            </a:endParaRPr>
          </a:p>
        </p:txBody>
      </p:sp>
    </p:spTree>
    <p:extLst>
      <p:ext uri="{BB962C8B-B14F-4D97-AF65-F5344CB8AC3E}">
        <p14:creationId xmlns:p14="http://schemas.microsoft.com/office/powerpoint/2010/main" val="3840447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5</a:t>
            </a:fld>
            <a:endParaRPr lang="pt-BR">
              <a:solidFill>
                <a:prstClr val="black"/>
              </a:solidFill>
            </a:endParaRPr>
          </a:p>
        </p:txBody>
      </p:sp>
    </p:spTree>
    <p:extLst>
      <p:ext uri="{BB962C8B-B14F-4D97-AF65-F5344CB8AC3E}">
        <p14:creationId xmlns:p14="http://schemas.microsoft.com/office/powerpoint/2010/main" val="2662596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32</a:t>
            </a:fld>
            <a:endParaRPr lang="pt-BR">
              <a:solidFill>
                <a:prstClr val="black"/>
              </a:solidFill>
            </a:endParaRPr>
          </a:p>
        </p:txBody>
      </p:sp>
    </p:spTree>
    <p:extLst>
      <p:ext uri="{BB962C8B-B14F-4D97-AF65-F5344CB8AC3E}">
        <p14:creationId xmlns:p14="http://schemas.microsoft.com/office/powerpoint/2010/main" val="409802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33</a:t>
            </a:fld>
            <a:endParaRPr lang="pt-BR">
              <a:solidFill>
                <a:prstClr val="black"/>
              </a:solidFill>
            </a:endParaRPr>
          </a:p>
        </p:txBody>
      </p:sp>
    </p:spTree>
    <p:extLst>
      <p:ext uri="{BB962C8B-B14F-4D97-AF65-F5344CB8AC3E}">
        <p14:creationId xmlns:p14="http://schemas.microsoft.com/office/powerpoint/2010/main" val="4230655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34</a:t>
            </a:fld>
            <a:endParaRPr lang="pt-BR">
              <a:solidFill>
                <a:prstClr val="black"/>
              </a:solidFill>
            </a:endParaRPr>
          </a:p>
        </p:txBody>
      </p:sp>
    </p:spTree>
    <p:extLst>
      <p:ext uri="{BB962C8B-B14F-4D97-AF65-F5344CB8AC3E}">
        <p14:creationId xmlns:p14="http://schemas.microsoft.com/office/powerpoint/2010/main" val="1024573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35</a:t>
            </a:fld>
            <a:endParaRPr lang="pt-BR">
              <a:solidFill>
                <a:prstClr val="black"/>
              </a:solidFill>
            </a:endParaRPr>
          </a:p>
        </p:txBody>
      </p:sp>
    </p:spTree>
    <p:extLst>
      <p:ext uri="{BB962C8B-B14F-4D97-AF65-F5344CB8AC3E}">
        <p14:creationId xmlns:p14="http://schemas.microsoft.com/office/powerpoint/2010/main" val="2806483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36</a:t>
            </a:fld>
            <a:endParaRPr lang="pt-BR">
              <a:solidFill>
                <a:prstClr val="black"/>
              </a:solidFill>
            </a:endParaRPr>
          </a:p>
        </p:txBody>
      </p:sp>
    </p:spTree>
    <p:extLst>
      <p:ext uri="{BB962C8B-B14F-4D97-AF65-F5344CB8AC3E}">
        <p14:creationId xmlns:p14="http://schemas.microsoft.com/office/powerpoint/2010/main" val="930022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37</a:t>
            </a:fld>
            <a:endParaRPr lang="pt-BR">
              <a:solidFill>
                <a:prstClr val="black"/>
              </a:solidFill>
            </a:endParaRPr>
          </a:p>
        </p:txBody>
      </p:sp>
    </p:spTree>
    <p:extLst>
      <p:ext uri="{BB962C8B-B14F-4D97-AF65-F5344CB8AC3E}">
        <p14:creationId xmlns:p14="http://schemas.microsoft.com/office/powerpoint/2010/main" val="1645940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38</a:t>
            </a:fld>
            <a:endParaRPr lang="pt-BR">
              <a:solidFill>
                <a:prstClr val="black"/>
              </a:solidFill>
            </a:endParaRPr>
          </a:p>
        </p:txBody>
      </p:sp>
    </p:spTree>
    <p:extLst>
      <p:ext uri="{BB962C8B-B14F-4D97-AF65-F5344CB8AC3E}">
        <p14:creationId xmlns:p14="http://schemas.microsoft.com/office/powerpoint/2010/main" val="4044487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39</a:t>
            </a:fld>
            <a:endParaRPr lang="pt-BR">
              <a:solidFill>
                <a:prstClr val="black"/>
              </a:solidFill>
            </a:endParaRPr>
          </a:p>
        </p:txBody>
      </p:sp>
    </p:spTree>
    <p:extLst>
      <p:ext uri="{BB962C8B-B14F-4D97-AF65-F5344CB8AC3E}">
        <p14:creationId xmlns:p14="http://schemas.microsoft.com/office/powerpoint/2010/main" val="14791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40</a:t>
            </a:fld>
            <a:endParaRPr lang="pt-BR">
              <a:solidFill>
                <a:prstClr val="black"/>
              </a:solidFill>
            </a:endParaRPr>
          </a:p>
        </p:txBody>
      </p:sp>
    </p:spTree>
    <p:extLst>
      <p:ext uri="{BB962C8B-B14F-4D97-AF65-F5344CB8AC3E}">
        <p14:creationId xmlns:p14="http://schemas.microsoft.com/office/powerpoint/2010/main" val="3098611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41</a:t>
            </a:fld>
            <a:endParaRPr lang="pt-BR">
              <a:solidFill>
                <a:prstClr val="black"/>
              </a:solidFill>
            </a:endParaRPr>
          </a:p>
        </p:txBody>
      </p:sp>
    </p:spTree>
    <p:extLst>
      <p:ext uri="{BB962C8B-B14F-4D97-AF65-F5344CB8AC3E}">
        <p14:creationId xmlns:p14="http://schemas.microsoft.com/office/powerpoint/2010/main" val="4134948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6</a:t>
            </a:fld>
            <a:endParaRPr lang="pt-BR">
              <a:solidFill>
                <a:prstClr val="black"/>
              </a:solidFill>
            </a:endParaRPr>
          </a:p>
        </p:txBody>
      </p:sp>
    </p:spTree>
    <p:extLst>
      <p:ext uri="{BB962C8B-B14F-4D97-AF65-F5344CB8AC3E}">
        <p14:creationId xmlns:p14="http://schemas.microsoft.com/office/powerpoint/2010/main" val="2745110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42</a:t>
            </a:fld>
            <a:endParaRPr lang="pt-BR">
              <a:solidFill>
                <a:prstClr val="black"/>
              </a:solidFill>
            </a:endParaRPr>
          </a:p>
        </p:txBody>
      </p:sp>
    </p:spTree>
    <p:extLst>
      <p:ext uri="{BB962C8B-B14F-4D97-AF65-F5344CB8AC3E}">
        <p14:creationId xmlns:p14="http://schemas.microsoft.com/office/powerpoint/2010/main" val="2099749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43</a:t>
            </a:fld>
            <a:endParaRPr lang="pt-BR">
              <a:solidFill>
                <a:prstClr val="black"/>
              </a:solidFill>
            </a:endParaRPr>
          </a:p>
        </p:txBody>
      </p:sp>
    </p:spTree>
    <p:extLst>
      <p:ext uri="{BB962C8B-B14F-4D97-AF65-F5344CB8AC3E}">
        <p14:creationId xmlns:p14="http://schemas.microsoft.com/office/powerpoint/2010/main" val="2441423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44</a:t>
            </a:fld>
            <a:endParaRPr lang="pt-BR">
              <a:solidFill>
                <a:prstClr val="black"/>
              </a:solidFill>
            </a:endParaRPr>
          </a:p>
        </p:txBody>
      </p:sp>
    </p:spTree>
    <p:extLst>
      <p:ext uri="{BB962C8B-B14F-4D97-AF65-F5344CB8AC3E}">
        <p14:creationId xmlns:p14="http://schemas.microsoft.com/office/powerpoint/2010/main" val="310620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7</a:t>
            </a:fld>
            <a:endParaRPr lang="pt-BR">
              <a:solidFill>
                <a:prstClr val="black"/>
              </a:solidFill>
            </a:endParaRPr>
          </a:p>
        </p:txBody>
      </p:sp>
    </p:spTree>
    <p:extLst>
      <p:ext uri="{BB962C8B-B14F-4D97-AF65-F5344CB8AC3E}">
        <p14:creationId xmlns:p14="http://schemas.microsoft.com/office/powerpoint/2010/main" val="3032233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8</a:t>
            </a:fld>
            <a:endParaRPr lang="pt-BR">
              <a:solidFill>
                <a:prstClr val="black"/>
              </a:solidFill>
            </a:endParaRPr>
          </a:p>
        </p:txBody>
      </p:sp>
    </p:spTree>
    <p:extLst>
      <p:ext uri="{BB962C8B-B14F-4D97-AF65-F5344CB8AC3E}">
        <p14:creationId xmlns:p14="http://schemas.microsoft.com/office/powerpoint/2010/main" val="2703010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9</a:t>
            </a:fld>
            <a:endParaRPr lang="pt-BR">
              <a:solidFill>
                <a:prstClr val="black"/>
              </a:solidFill>
            </a:endParaRPr>
          </a:p>
        </p:txBody>
      </p:sp>
    </p:spTree>
    <p:extLst>
      <p:ext uri="{BB962C8B-B14F-4D97-AF65-F5344CB8AC3E}">
        <p14:creationId xmlns:p14="http://schemas.microsoft.com/office/powerpoint/2010/main" val="2448292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10</a:t>
            </a:fld>
            <a:endParaRPr lang="pt-BR">
              <a:solidFill>
                <a:prstClr val="black"/>
              </a:solidFill>
            </a:endParaRPr>
          </a:p>
        </p:txBody>
      </p:sp>
    </p:spTree>
    <p:extLst>
      <p:ext uri="{BB962C8B-B14F-4D97-AF65-F5344CB8AC3E}">
        <p14:creationId xmlns:p14="http://schemas.microsoft.com/office/powerpoint/2010/main" val="85225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B95DBFC-5A9E-424D-B74B-FB0031964B02}" type="slidenum">
              <a:rPr lang="pt-BR" smtClean="0">
                <a:solidFill>
                  <a:prstClr val="black"/>
                </a:solidFill>
              </a:rPr>
              <a:pPr/>
              <a:t>11</a:t>
            </a:fld>
            <a:endParaRPr lang="pt-BR">
              <a:solidFill>
                <a:prstClr val="black"/>
              </a:solidFill>
            </a:endParaRPr>
          </a:p>
        </p:txBody>
      </p:sp>
    </p:spTree>
    <p:extLst>
      <p:ext uri="{BB962C8B-B14F-4D97-AF65-F5344CB8AC3E}">
        <p14:creationId xmlns:p14="http://schemas.microsoft.com/office/powerpoint/2010/main" val="63205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F56C2E29-701F-41AB-9831-FBD8C4B204EB}" type="datetimeFigureOut">
              <a:rPr lang="pt-BR" smtClean="0"/>
              <a:t>14/02/2024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4D56754-0038-4C46-884C-29132F6C1711}" type="slidenum">
              <a:rPr lang="pt-BR" smtClean="0"/>
              <a:t>‹nº›</a:t>
            </a:fld>
            <a:endParaRPr lang="pt-BR"/>
          </a:p>
        </p:txBody>
      </p:sp>
    </p:spTree>
    <p:extLst>
      <p:ext uri="{BB962C8B-B14F-4D97-AF65-F5344CB8AC3E}">
        <p14:creationId xmlns:p14="http://schemas.microsoft.com/office/powerpoint/2010/main" val="384636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56C2E29-701F-41AB-9831-FBD8C4B204EB}" type="datetimeFigureOut">
              <a:rPr lang="pt-BR" smtClean="0"/>
              <a:t>14/02/2024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4D56754-0038-4C46-884C-29132F6C1711}" type="slidenum">
              <a:rPr lang="pt-BR" smtClean="0"/>
              <a:t>‹nº›</a:t>
            </a:fld>
            <a:endParaRPr lang="pt-BR"/>
          </a:p>
        </p:txBody>
      </p:sp>
    </p:spTree>
    <p:extLst>
      <p:ext uri="{BB962C8B-B14F-4D97-AF65-F5344CB8AC3E}">
        <p14:creationId xmlns:p14="http://schemas.microsoft.com/office/powerpoint/2010/main" val="1283809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56C2E29-701F-41AB-9831-FBD8C4B204EB}" type="datetimeFigureOut">
              <a:rPr lang="pt-BR" smtClean="0"/>
              <a:t>14/02/2024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4D56754-0038-4C46-884C-29132F6C1711}" type="slidenum">
              <a:rPr lang="pt-BR" smtClean="0"/>
              <a:t>‹nº›</a:t>
            </a:fld>
            <a:endParaRPr lang="pt-BR"/>
          </a:p>
        </p:txBody>
      </p:sp>
    </p:spTree>
    <p:extLst>
      <p:ext uri="{BB962C8B-B14F-4D97-AF65-F5344CB8AC3E}">
        <p14:creationId xmlns:p14="http://schemas.microsoft.com/office/powerpoint/2010/main" val="75910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56C2E29-701F-41AB-9831-FBD8C4B204EB}" type="datetimeFigureOut">
              <a:rPr lang="pt-BR" smtClean="0"/>
              <a:t>14/02/2024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4D56754-0038-4C46-884C-29132F6C1711}" type="slidenum">
              <a:rPr lang="pt-BR" smtClean="0"/>
              <a:t>‹nº›</a:t>
            </a:fld>
            <a:endParaRPr lang="pt-BR"/>
          </a:p>
        </p:txBody>
      </p:sp>
    </p:spTree>
    <p:extLst>
      <p:ext uri="{BB962C8B-B14F-4D97-AF65-F5344CB8AC3E}">
        <p14:creationId xmlns:p14="http://schemas.microsoft.com/office/powerpoint/2010/main" val="121278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F56C2E29-701F-41AB-9831-FBD8C4B204EB}" type="datetimeFigureOut">
              <a:rPr lang="pt-BR" smtClean="0"/>
              <a:t>14/02/2024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4D56754-0038-4C46-884C-29132F6C1711}" type="slidenum">
              <a:rPr lang="pt-BR" smtClean="0"/>
              <a:t>‹nº›</a:t>
            </a:fld>
            <a:endParaRPr lang="pt-BR"/>
          </a:p>
        </p:txBody>
      </p:sp>
    </p:spTree>
    <p:extLst>
      <p:ext uri="{BB962C8B-B14F-4D97-AF65-F5344CB8AC3E}">
        <p14:creationId xmlns:p14="http://schemas.microsoft.com/office/powerpoint/2010/main" val="404498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F56C2E29-701F-41AB-9831-FBD8C4B204EB}" type="datetimeFigureOut">
              <a:rPr lang="pt-BR" smtClean="0"/>
              <a:t>14/02/2024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4D56754-0038-4C46-884C-29132F6C1711}" type="slidenum">
              <a:rPr lang="pt-BR" smtClean="0"/>
              <a:t>‹nº›</a:t>
            </a:fld>
            <a:endParaRPr lang="pt-BR"/>
          </a:p>
        </p:txBody>
      </p:sp>
    </p:spTree>
    <p:extLst>
      <p:ext uri="{BB962C8B-B14F-4D97-AF65-F5344CB8AC3E}">
        <p14:creationId xmlns:p14="http://schemas.microsoft.com/office/powerpoint/2010/main" val="1490731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F56C2E29-701F-41AB-9831-FBD8C4B204EB}" type="datetimeFigureOut">
              <a:rPr lang="pt-BR" smtClean="0"/>
              <a:t>14/02/2024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C4D56754-0038-4C46-884C-29132F6C1711}" type="slidenum">
              <a:rPr lang="pt-BR" smtClean="0"/>
              <a:t>‹nº›</a:t>
            </a:fld>
            <a:endParaRPr lang="pt-BR"/>
          </a:p>
        </p:txBody>
      </p:sp>
    </p:spTree>
    <p:extLst>
      <p:ext uri="{BB962C8B-B14F-4D97-AF65-F5344CB8AC3E}">
        <p14:creationId xmlns:p14="http://schemas.microsoft.com/office/powerpoint/2010/main" val="125079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F56C2E29-701F-41AB-9831-FBD8C4B204EB}" type="datetimeFigureOut">
              <a:rPr lang="pt-BR" smtClean="0"/>
              <a:t>14/02/2024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C4D56754-0038-4C46-884C-29132F6C1711}" type="slidenum">
              <a:rPr lang="pt-BR" smtClean="0"/>
              <a:t>‹nº›</a:t>
            </a:fld>
            <a:endParaRPr lang="pt-BR"/>
          </a:p>
        </p:txBody>
      </p:sp>
    </p:spTree>
    <p:extLst>
      <p:ext uri="{BB962C8B-B14F-4D97-AF65-F5344CB8AC3E}">
        <p14:creationId xmlns:p14="http://schemas.microsoft.com/office/powerpoint/2010/main" val="423149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56C2E29-701F-41AB-9831-FBD8C4B204EB}" type="datetimeFigureOut">
              <a:rPr lang="pt-BR" smtClean="0"/>
              <a:t>14/02/2024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C4D56754-0038-4C46-884C-29132F6C1711}" type="slidenum">
              <a:rPr lang="pt-BR" smtClean="0"/>
              <a:t>‹nº›</a:t>
            </a:fld>
            <a:endParaRPr lang="pt-BR"/>
          </a:p>
        </p:txBody>
      </p:sp>
    </p:spTree>
    <p:extLst>
      <p:ext uri="{BB962C8B-B14F-4D97-AF65-F5344CB8AC3E}">
        <p14:creationId xmlns:p14="http://schemas.microsoft.com/office/powerpoint/2010/main" val="1117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F56C2E29-701F-41AB-9831-FBD8C4B204EB}" type="datetimeFigureOut">
              <a:rPr lang="pt-BR" smtClean="0"/>
              <a:t>14/02/2024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4D56754-0038-4C46-884C-29132F6C1711}" type="slidenum">
              <a:rPr lang="pt-BR" smtClean="0"/>
              <a:t>‹nº›</a:t>
            </a:fld>
            <a:endParaRPr lang="pt-BR"/>
          </a:p>
        </p:txBody>
      </p:sp>
    </p:spTree>
    <p:extLst>
      <p:ext uri="{BB962C8B-B14F-4D97-AF65-F5344CB8AC3E}">
        <p14:creationId xmlns:p14="http://schemas.microsoft.com/office/powerpoint/2010/main" val="2262377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F56C2E29-701F-41AB-9831-FBD8C4B204EB}" type="datetimeFigureOut">
              <a:rPr lang="pt-BR" smtClean="0"/>
              <a:t>14/02/2024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4D56754-0038-4C46-884C-29132F6C1711}" type="slidenum">
              <a:rPr lang="pt-BR" smtClean="0"/>
              <a:t>‹nº›</a:t>
            </a:fld>
            <a:endParaRPr lang="pt-BR"/>
          </a:p>
        </p:txBody>
      </p:sp>
    </p:spTree>
    <p:extLst>
      <p:ext uri="{BB962C8B-B14F-4D97-AF65-F5344CB8AC3E}">
        <p14:creationId xmlns:p14="http://schemas.microsoft.com/office/powerpoint/2010/main" val="1755928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C2E29-701F-41AB-9831-FBD8C4B204EB}" type="datetimeFigureOut">
              <a:rPr lang="pt-BR" smtClean="0"/>
              <a:t>14/02/2024</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56754-0038-4C46-884C-29132F6C1711}" type="slidenum">
              <a:rPr lang="pt-BR" smtClean="0"/>
              <a:t>‹nº›</a:t>
            </a:fld>
            <a:endParaRPr lang="pt-BR"/>
          </a:p>
        </p:txBody>
      </p:sp>
    </p:spTree>
    <p:extLst>
      <p:ext uri="{BB962C8B-B14F-4D97-AF65-F5344CB8AC3E}">
        <p14:creationId xmlns:p14="http://schemas.microsoft.com/office/powerpoint/2010/main" val="2622031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1.wdp"/><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jpg"/><Relationship Id="rId11" Type="http://schemas.openxmlformats.org/officeDocument/2006/relationships/image" Target="../media/image7.png"/><Relationship Id="rId5" Type="http://schemas.openxmlformats.org/officeDocument/2006/relationships/image" Target="../media/image20.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7.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4.png"/><Relationship Id="rId4" Type="http://schemas.microsoft.com/office/2007/relationships/hdphoto" Target="../media/hdphoto1.wdp"/><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1.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7.png"/><Relationship Id="rId4" Type="http://schemas.openxmlformats.org/officeDocument/2006/relationships/image" Target="../media/image43.png"/><Relationship Id="rId9" Type="http://schemas.openxmlformats.org/officeDocument/2006/relationships/image" Target="../media/image6.pn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7.jpe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Conteúdo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pic>
        <p:nvPicPr>
          <p:cNvPr id="13" name="Image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790" y="800498"/>
            <a:ext cx="1597349" cy="1120155"/>
          </a:xfrm>
          <a:prstGeom prst="rect">
            <a:avLst/>
          </a:prstGeom>
        </p:spPr>
      </p:pic>
      <p:pic>
        <p:nvPicPr>
          <p:cNvPr id="14" name="Image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063" y="5092114"/>
            <a:ext cx="2274802" cy="1062800"/>
          </a:xfrm>
          <a:prstGeom prst="rect">
            <a:avLst/>
          </a:prstGeom>
        </p:spPr>
      </p:pic>
      <p:sp>
        <p:nvSpPr>
          <p:cNvPr id="7" name="Retângulo 6"/>
          <p:cNvSpPr/>
          <p:nvPr/>
        </p:nvSpPr>
        <p:spPr>
          <a:xfrm>
            <a:off x="2321555" y="2884222"/>
            <a:ext cx="7515997"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prstClr val="white"/>
                </a:solidFill>
              </a:rPr>
              <a:t> MESAS QUIRÚRGICA</a:t>
            </a:r>
          </a:p>
          <a:p>
            <a:pPr algn="ctr">
              <a:lnSpc>
                <a:spcPts val="7000"/>
              </a:lnSpc>
            </a:pPr>
            <a:r>
              <a:rPr lang="pt-BR" sz="6600" dirty="0">
                <a:solidFill>
                  <a:prstClr val="white"/>
                </a:solidFill>
              </a:rPr>
              <a:t>KRATUS</a:t>
            </a:r>
          </a:p>
        </p:txBody>
      </p:sp>
    </p:spTree>
    <p:extLst>
      <p:ext uri="{BB962C8B-B14F-4D97-AF65-F5344CB8AC3E}">
        <p14:creationId xmlns:p14="http://schemas.microsoft.com/office/powerpoint/2010/main" val="143152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2201863" y="4224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AR">
              <a:solidFill>
                <a:prstClr val="black"/>
              </a:solidFill>
            </a:endParaRPr>
          </a:p>
        </p:txBody>
      </p:sp>
      <p:sp>
        <p:nvSpPr>
          <p:cNvPr id="10" name="Rectangle 13"/>
          <p:cNvSpPr>
            <a:spLocks noChangeArrowheads="1"/>
          </p:cNvSpPr>
          <p:nvPr/>
        </p:nvSpPr>
        <p:spPr bwMode="auto">
          <a:xfrm>
            <a:off x="4183245" y="1379971"/>
            <a:ext cx="76578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s-AR" altLang="pt-BR" sz="1000" dirty="0">
                <a:solidFill>
                  <a:srgbClr val="385623"/>
                </a:solidFill>
                <a:latin typeface="Arial" panose="020B0604020202020204" pitchFamily="34" charset="0"/>
                <a:ea typeface="Calibri" panose="020F0502020204030204" pitchFamily="34" charset="0"/>
                <a:cs typeface="Arial" panose="020B0604020202020204" pitchFamily="34" charset="0"/>
              </a:rPr>
              <a:t>				</a:t>
            </a:r>
            <a:endParaRPr lang="pt-BR" altLang="pt-BR" dirty="0">
              <a:solidFill>
                <a:prstClr val="black"/>
              </a:solidFill>
              <a:latin typeface="Arial" panose="020B0604020202020204" pitchFamily="34" charset="0"/>
            </a:endParaRPr>
          </a:p>
        </p:txBody>
      </p:sp>
      <p:sp>
        <p:nvSpPr>
          <p:cNvPr id="11" name="Rectangle 16"/>
          <p:cNvSpPr>
            <a:spLocks noChangeArrowheads="1"/>
          </p:cNvSpPr>
          <p:nvPr/>
        </p:nvSpPr>
        <p:spPr bwMode="auto">
          <a:xfrm>
            <a:off x="2201863" y="468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AR">
              <a:solidFill>
                <a:prstClr val="black"/>
              </a:solidFill>
            </a:endParaRPr>
          </a:p>
        </p:txBody>
      </p:sp>
      <p:graphicFrame>
        <p:nvGraphicFramePr>
          <p:cNvPr id="3" name="Tabela 2"/>
          <p:cNvGraphicFramePr>
            <a:graphicFrameLocks noGrp="1"/>
          </p:cNvGraphicFramePr>
          <p:nvPr>
            <p:extLst>
              <p:ext uri="{D42A27DB-BD31-4B8C-83A1-F6EECF244321}">
                <p14:modId xmlns:p14="http://schemas.microsoft.com/office/powerpoint/2010/main" val="3236866732"/>
              </p:ext>
            </p:extLst>
          </p:nvPr>
        </p:nvGraphicFramePr>
        <p:xfrm>
          <a:off x="847154" y="2215990"/>
          <a:ext cx="10515600" cy="4479737"/>
        </p:xfrm>
        <a:graphic>
          <a:graphicData uri="http://schemas.openxmlformats.org/drawingml/2006/table">
            <a:tbl>
              <a:tblPr firstRow="1" firstCol="1" bandRow="1"/>
              <a:tblGrid>
                <a:gridCol w="1607460">
                  <a:extLst>
                    <a:ext uri="{9D8B030D-6E8A-4147-A177-3AD203B41FA5}">
                      <a16:colId xmlns:a16="http://schemas.microsoft.com/office/drawing/2014/main" val="20000"/>
                    </a:ext>
                  </a:extLst>
                </a:gridCol>
                <a:gridCol w="1292395">
                  <a:extLst>
                    <a:ext uri="{9D8B030D-6E8A-4147-A177-3AD203B41FA5}">
                      <a16:colId xmlns:a16="http://schemas.microsoft.com/office/drawing/2014/main" val="20001"/>
                    </a:ext>
                  </a:extLst>
                </a:gridCol>
                <a:gridCol w="1607460">
                  <a:extLst>
                    <a:ext uri="{9D8B030D-6E8A-4147-A177-3AD203B41FA5}">
                      <a16:colId xmlns:a16="http://schemas.microsoft.com/office/drawing/2014/main" val="20002"/>
                    </a:ext>
                  </a:extLst>
                </a:gridCol>
                <a:gridCol w="1607460">
                  <a:extLst>
                    <a:ext uri="{9D8B030D-6E8A-4147-A177-3AD203B41FA5}">
                      <a16:colId xmlns:a16="http://schemas.microsoft.com/office/drawing/2014/main" val="20003"/>
                    </a:ext>
                  </a:extLst>
                </a:gridCol>
                <a:gridCol w="982372">
                  <a:extLst>
                    <a:ext uri="{9D8B030D-6E8A-4147-A177-3AD203B41FA5}">
                      <a16:colId xmlns:a16="http://schemas.microsoft.com/office/drawing/2014/main" val="20004"/>
                    </a:ext>
                  </a:extLst>
                </a:gridCol>
                <a:gridCol w="1161329">
                  <a:extLst>
                    <a:ext uri="{9D8B030D-6E8A-4147-A177-3AD203B41FA5}">
                      <a16:colId xmlns:a16="http://schemas.microsoft.com/office/drawing/2014/main" val="20005"/>
                    </a:ext>
                  </a:extLst>
                </a:gridCol>
                <a:gridCol w="1161329">
                  <a:extLst>
                    <a:ext uri="{9D8B030D-6E8A-4147-A177-3AD203B41FA5}">
                      <a16:colId xmlns:a16="http://schemas.microsoft.com/office/drawing/2014/main" val="20006"/>
                    </a:ext>
                  </a:extLst>
                </a:gridCol>
                <a:gridCol w="1095795">
                  <a:extLst>
                    <a:ext uri="{9D8B030D-6E8A-4147-A177-3AD203B41FA5}">
                      <a16:colId xmlns:a16="http://schemas.microsoft.com/office/drawing/2014/main" val="20007"/>
                    </a:ext>
                  </a:extLst>
                </a:gridCol>
              </a:tblGrid>
              <a:tr h="509775">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Síntoma</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Síntoma /Detección de fallas</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Falla / Posible causa</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Procedimiento</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Solución</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err="1">
                          <a:effectLst/>
                          <a:latin typeface="Arial" panose="020B0604020202020204" pitchFamily="34" charset="0"/>
                          <a:ea typeface="Calibri" panose="020F0502020204030204" pitchFamily="34" charset="0"/>
                          <a:cs typeface="Times New Roman" panose="02020603050405020304" pitchFamily="18" charset="0"/>
                        </a:rPr>
                        <a:t>Instr</a:t>
                      </a: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err="1">
                          <a:effectLst/>
                          <a:latin typeface="Arial" panose="020B0604020202020204" pitchFamily="34" charset="0"/>
                          <a:ea typeface="Calibri" panose="020F0502020204030204" pitchFamily="34" charset="0"/>
                          <a:cs typeface="Times New Roman" panose="02020603050405020304" pitchFamily="18" charset="0"/>
                        </a:rPr>
                        <a:t>Part</a:t>
                      </a: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 No.</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Tipo de Mantenimiento</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2735">
                <a:tc rowSpan="5">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La mesa no responde a los comandos.</a:t>
                      </a:r>
                      <a:endParaRPr lang="es-C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Fallo observado en la alimentación de CC</a:t>
                      </a:r>
                      <a:endParaRPr lang="es-C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Sistema de emergencia con carga insuficiente</a:t>
                      </a:r>
                      <a:endParaRPr lang="es-C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Cargar mínimo 8 </a:t>
                      </a:r>
                      <a:r>
                        <a:rPr lang="es-CO" sz="1000" noProof="0" dirty="0" err="1">
                          <a:effectLst/>
                          <a:latin typeface="Arial" panose="020B0604020202020204" pitchFamily="34" charset="0"/>
                          <a:ea typeface="Calibri" panose="020F0502020204030204" pitchFamily="34" charset="0"/>
                          <a:cs typeface="Times New Roman" panose="02020603050405020304" pitchFamily="18" charset="0"/>
                        </a:rPr>
                        <a:t>hrs</a:t>
                      </a:r>
                      <a:endParaRPr lang="es-C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4.1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1000" dirty="0">
                          <a:effectLst/>
                          <a:latin typeface="Arial" panose="020B0604020202020204" pitchFamily="34" charset="0"/>
                          <a:ea typeface="Calibri" panose="020F0502020204030204" pitchFamily="34" charset="0"/>
                          <a:cs typeface="Times New Roman" panose="02020603050405020304" pitchFamily="18" charset="0"/>
                        </a:rPr>
                      </a:br>
                      <a:r>
                        <a:rPr lang="es-CO"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70903">
                <a:tc vMerge="1">
                  <a:txBody>
                    <a:bodyPr/>
                    <a:lstStyle/>
                    <a:p>
                      <a:endParaRPr lang="pt-BR"/>
                    </a:p>
                  </a:txBody>
                  <a:tcPr/>
                </a:tc>
                <a:tc vMerge="1">
                  <a:txBody>
                    <a:bodyPr/>
                    <a:lstStyle/>
                    <a:p>
                      <a:endParaRPr lang="pt-BR"/>
                    </a:p>
                  </a:txBody>
                  <a:tcPr/>
                </a:tc>
                <a:tc rowSpan="3">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Placa del cargador</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Medición de energía de la batería:</a:t>
                      </a:r>
                    </a:p>
                    <a:p>
                      <a:pPr algn="ctr">
                        <a:lnSpc>
                          <a:spcPct val="107000"/>
                        </a:lnSpc>
                        <a:spcAft>
                          <a:spcPts val="0"/>
                        </a:spcAft>
                      </a:pPr>
                      <a:endParaRPr lang="es-CO" sz="1000" noProof="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Valor aceptado: ≅ 36V – 42V</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Reemplace la placa del cargador</a:t>
                      </a:r>
                      <a:endParaRPr lang="es-C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4.2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270462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5452">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Inspeccione visualmente la placa del cargador en busca de signos de daños.</a:t>
                      </a:r>
                      <a:endParaRPr lang="es-C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extLst>
                  <a:ext uri="{0D108BD9-81ED-4DB2-BD59-A6C34878D82A}">
                    <a16:rowId xmlns:a16="http://schemas.microsoft.com/office/drawing/2014/main" val="10003"/>
                  </a:ext>
                </a:extLst>
              </a:tr>
              <a:tr h="809086">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Medición de voltaje del microcontrolador:</a:t>
                      </a:r>
                    </a:p>
                    <a:p>
                      <a:pPr algn="ctr">
                        <a:lnSpc>
                          <a:spcPct val="107000"/>
                        </a:lnSpc>
                        <a:spcAft>
                          <a:spcPts val="0"/>
                        </a:spcAft>
                      </a:pPr>
                      <a:endParaRPr lang="es-CO" sz="1000" noProof="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Valor aceptado: ≅ 5V</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extLst>
                  <a:ext uri="{0D108BD9-81ED-4DB2-BD59-A6C34878D82A}">
                    <a16:rowId xmlns:a16="http://schemas.microsoft.com/office/drawing/2014/main" val="10004"/>
                  </a:ext>
                </a:extLst>
              </a:tr>
              <a:tr h="1132721">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Fallo en uno o más componentes, incluyendo:</a:t>
                      </a:r>
                    </a:p>
                    <a:p>
                      <a:pPr algn="ctr">
                        <a:lnSpc>
                          <a:spcPct val="107000"/>
                        </a:lnSpc>
                        <a:spcAft>
                          <a:spcPts val="0"/>
                        </a:spcAft>
                      </a:pPr>
                      <a:endParaRPr lang="es-CO" sz="1000" noProof="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 Fusible (F6);</a:t>
                      </a:r>
                    </a:p>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Portafusibles</a:t>
                      </a:r>
                    </a:p>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 Batería/s</a:t>
                      </a: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Reemplace los componentes aplicables</a:t>
                      </a:r>
                      <a:endParaRPr lang="es-C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4.3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nSpc>
                          <a:spcPct val="107000"/>
                        </a:lnSpc>
                        <a:spcAft>
                          <a:spcPts val="0"/>
                        </a:spcAft>
                        <a:buFontTx/>
                        <a:buChar char="-"/>
                      </a:pPr>
                      <a:r>
                        <a:rPr lang="es-CO" sz="1000" dirty="0">
                          <a:effectLst/>
                          <a:latin typeface="Arial" panose="020B0604020202020204" pitchFamily="34" charset="0"/>
                          <a:ea typeface="Calibri" panose="020F0502020204030204" pitchFamily="34" charset="0"/>
                          <a:cs typeface="Times New Roman" panose="02020603050405020304" pitchFamily="18" charset="0"/>
                        </a:rPr>
                        <a:t>FUSIBLE|FEL (F6) (012292); </a:t>
                      </a:r>
                    </a:p>
                    <a:p>
                      <a:pPr marL="171450" indent="-171450">
                        <a:lnSpc>
                          <a:spcPct val="107000"/>
                        </a:lnSpc>
                        <a:spcAft>
                          <a:spcPts val="0"/>
                        </a:spcAft>
                        <a:buFontTx/>
                        <a:buChar char="-"/>
                      </a:pPr>
                      <a:r>
                        <a:rPr lang="es-CO" sz="1000" dirty="0">
                          <a:effectLst/>
                          <a:latin typeface="Arial" panose="020B0604020202020204" pitchFamily="34" charset="0"/>
                          <a:ea typeface="Calibri" panose="020F0502020204030204" pitchFamily="34" charset="0"/>
                          <a:cs typeface="Times New Roman" panose="02020603050405020304" pitchFamily="18" charset="0"/>
                        </a:rPr>
                        <a:t>PORTAFUSIBLES </a:t>
                      </a:r>
                    </a:p>
                    <a:p>
                      <a:pPr marL="171450" indent="-171450">
                        <a:lnSpc>
                          <a:spcPct val="107000"/>
                        </a:lnSpc>
                        <a:spcAft>
                          <a:spcPts val="0"/>
                        </a:spcAft>
                        <a:buFontTx/>
                        <a:buChar char="-"/>
                      </a:pPr>
                      <a:r>
                        <a:rPr lang="es-CO" sz="1000" dirty="0">
                          <a:effectLst/>
                          <a:latin typeface="Arial" panose="020B0604020202020204" pitchFamily="34" charset="0"/>
                          <a:ea typeface="Calibri" panose="020F0502020204030204" pitchFamily="34" charset="0"/>
                          <a:cs typeface="Times New Roman" panose="02020603050405020304" pitchFamily="18" charset="0"/>
                        </a:rPr>
                        <a:t>BATERÍA (133177)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54" marR="6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3"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4" name="Retângulo 13"/>
          <p:cNvSpPr/>
          <p:nvPr/>
        </p:nvSpPr>
        <p:spPr>
          <a:xfrm>
            <a:off x="542365" y="1653370"/>
            <a:ext cx="10742162" cy="461665"/>
          </a:xfrm>
          <a:prstGeom prst="rect">
            <a:avLst/>
          </a:prstGeom>
        </p:spPr>
        <p:txBody>
          <a:bodyPr wrap="square">
            <a:spAutoFit/>
          </a:bodyPr>
          <a:lstStyle/>
          <a:p>
            <a:pPr eaLnBrk="0" fontAlgn="base" hangingPunct="0">
              <a:spcBef>
                <a:spcPct val="0"/>
              </a:spcBef>
              <a:spcAft>
                <a:spcPct val="0"/>
              </a:spcAft>
            </a:pPr>
            <a:r>
              <a:rPr lang="es-ES" altLang="pt-BR" sz="2400" dirty="0">
                <a:solidFill>
                  <a:srgbClr val="2B767D"/>
                </a:solidFill>
                <a:ea typeface="Calibri" panose="020F0502020204030204" pitchFamily="34" charset="0"/>
                <a:cs typeface="Arial" panose="020B0604020202020204" pitchFamily="34" charset="0"/>
              </a:rPr>
              <a:t>CUADRO DE DETECCIÓN DE FALLAS– ELÉCTRICAS DC </a:t>
            </a:r>
            <a:endParaRPr lang="pt-BR" altLang="pt-BR" sz="2400" dirty="0">
              <a:solidFill>
                <a:srgbClr val="2B767D"/>
              </a:solidFill>
              <a:ea typeface="Calibri" panose="020F0502020204030204" pitchFamily="34" charset="0"/>
              <a:cs typeface="Arial" panose="020B0604020202020204" pitchFamily="34" charset="0"/>
            </a:endParaRPr>
          </a:p>
        </p:txBody>
      </p:sp>
      <p:grpSp>
        <p:nvGrpSpPr>
          <p:cNvPr id="15" name="Grupo 14"/>
          <p:cNvGrpSpPr/>
          <p:nvPr/>
        </p:nvGrpSpPr>
        <p:grpSpPr>
          <a:xfrm>
            <a:off x="1" y="-34583"/>
            <a:ext cx="12192000" cy="1100339"/>
            <a:chOff x="1" y="-34583"/>
            <a:chExt cx="12192000" cy="1100339"/>
          </a:xfrm>
        </p:grpSpPr>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930054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2201863" y="4224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AR">
              <a:solidFill>
                <a:prstClr val="black"/>
              </a:solidFill>
            </a:endParaRPr>
          </a:p>
        </p:txBody>
      </p:sp>
      <p:sp>
        <p:nvSpPr>
          <p:cNvPr id="10" name="Rectangle 13"/>
          <p:cNvSpPr>
            <a:spLocks noChangeArrowheads="1"/>
          </p:cNvSpPr>
          <p:nvPr/>
        </p:nvSpPr>
        <p:spPr bwMode="auto">
          <a:xfrm>
            <a:off x="4183245" y="1379971"/>
            <a:ext cx="76578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s-AR" altLang="pt-BR" sz="1000" dirty="0">
                <a:solidFill>
                  <a:srgbClr val="385623"/>
                </a:solidFill>
                <a:latin typeface="Arial" panose="020B0604020202020204" pitchFamily="34" charset="0"/>
                <a:ea typeface="Calibri" panose="020F0502020204030204" pitchFamily="34" charset="0"/>
                <a:cs typeface="Arial" panose="020B0604020202020204" pitchFamily="34" charset="0"/>
              </a:rPr>
              <a:t>				</a:t>
            </a:r>
            <a:endParaRPr lang="pt-BR" altLang="pt-BR" dirty="0">
              <a:solidFill>
                <a:prstClr val="black"/>
              </a:solidFill>
              <a:latin typeface="Arial" panose="020B0604020202020204" pitchFamily="34" charset="0"/>
            </a:endParaRPr>
          </a:p>
        </p:txBody>
      </p:sp>
      <p:sp>
        <p:nvSpPr>
          <p:cNvPr id="11" name="Rectangle 16"/>
          <p:cNvSpPr>
            <a:spLocks noChangeArrowheads="1"/>
          </p:cNvSpPr>
          <p:nvPr/>
        </p:nvSpPr>
        <p:spPr bwMode="auto">
          <a:xfrm>
            <a:off x="2201863" y="468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AR">
              <a:solidFill>
                <a:prstClr val="black"/>
              </a:solidFill>
            </a:endParaRPr>
          </a:p>
        </p:txBody>
      </p:sp>
      <p:graphicFrame>
        <p:nvGraphicFramePr>
          <p:cNvPr id="2" name="Tabela 1"/>
          <p:cNvGraphicFramePr>
            <a:graphicFrameLocks noGrp="1"/>
          </p:cNvGraphicFramePr>
          <p:nvPr>
            <p:extLst>
              <p:ext uri="{D42A27DB-BD31-4B8C-83A1-F6EECF244321}">
                <p14:modId xmlns:p14="http://schemas.microsoft.com/office/powerpoint/2010/main" val="3913986305"/>
              </p:ext>
            </p:extLst>
          </p:nvPr>
        </p:nvGraphicFramePr>
        <p:xfrm>
          <a:off x="2720056" y="2142213"/>
          <a:ext cx="6769796" cy="4437467"/>
        </p:xfrm>
        <a:graphic>
          <a:graphicData uri="http://schemas.openxmlformats.org/drawingml/2006/table">
            <a:tbl>
              <a:tblPr firstRow="1" firstCol="1" bandRow="1"/>
              <a:tblGrid>
                <a:gridCol w="1087728">
                  <a:extLst>
                    <a:ext uri="{9D8B030D-6E8A-4147-A177-3AD203B41FA5}">
                      <a16:colId xmlns:a16="http://schemas.microsoft.com/office/drawing/2014/main" val="20000"/>
                    </a:ext>
                  </a:extLst>
                </a:gridCol>
                <a:gridCol w="1289788">
                  <a:extLst>
                    <a:ext uri="{9D8B030D-6E8A-4147-A177-3AD203B41FA5}">
                      <a16:colId xmlns:a16="http://schemas.microsoft.com/office/drawing/2014/main" val="20001"/>
                    </a:ext>
                  </a:extLst>
                </a:gridCol>
                <a:gridCol w="1289788">
                  <a:extLst>
                    <a:ext uri="{9D8B030D-6E8A-4147-A177-3AD203B41FA5}">
                      <a16:colId xmlns:a16="http://schemas.microsoft.com/office/drawing/2014/main" val="20002"/>
                    </a:ext>
                  </a:extLst>
                </a:gridCol>
                <a:gridCol w="1127504">
                  <a:extLst>
                    <a:ext uri="{9D8B030D-6E8A-4147-A177-3AD203B41FA5}">
                      <a16:colId xmlns:a16="http://schemas.microsoft.com/office/drawing/2014/main" val="20003"/>
                    </a:ext>
                  </a:extLst>
                </a:gridCol>
                <a:gridCol w="826801">
                  <a:extLst>
                    <a:ext uri="{9D8B030D-6E8A-4147-A177-3AD203B41FA5}">
                      <a16:colId xmlns:a16="http://schemas.microsoft.com/office/drawing/2014/main" val="20004"/>
                    </a:ext>
                  </a:extLst>
                </a:gridCol>
                <a:gridCol w="1148187">
                  <a:extLst>
                    <a:ext uri="{9D8B030D-6E8A-4147-A177-3AD203B41FA5}">
                      <a16:colId xmlns:a16="http://schemas.microsoft.com/office/drawing/2014/main" val="20005"/>
                    </a:ext>
                  </a:extLst>
                </a:gridCol>
              </a:tblGrid>
              <a:tr h="429045">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Síntoma</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Síntoma /Detección de fallas</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Falla / Posible causa</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Procedimiento</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Solución</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Tipo de Mantenimiento</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9045">
                <a:tc rowSpan="7">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Velocidad lenta o incapacidad para realizar movimientos.</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Voltaje incompatible con el equipo.</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 </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Conectar el equipo a la red eléctrica.</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 </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800" noProof="0" dirty="0">
                          <a:effectLst/>
                          <a:latin typeface="Arial" panose="020B0604020202020204" pitchFamily="34" charset="0"/>
                          <a:ea typeface="Calibri" panose="020F0502020204030204" pitchFamily="34" charset="0"/>
                          <a:cs typeface="Times New Roman" panose="02020603050405020304" pitchFamily="18" charset="0"/>
                        </a:rPr>
                      </a:br>
                      <a:r>
                        <a:rPr lang="es-CO" sz="800" noProof="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9045">
                <a:tc vMerge="1">
                  <a:txBody>
                    <a:bodyPr/>
                    <a:lstStyle/>
                    <a:p>
                      <a:endParaRPr lang="pt-BR"/>
                    </a:p>
                  </a:txBody>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Fallo observado en ciertos movimientos.</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Panel táctil de control remoto o panel lateral</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Pruebe los movimientos en ambos modos de control.</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 </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800" noProof="0" dirty="0">
                          <a:effectLst/>
                          <a:latin typeface="Arial" panose="020B0604020202020204" pitchFamily="34" charset="0"/>
                          <a:ea typeface="Calibri" panose="020F0502020204030204" pitchFamily="34" charset="0"/>
                          <a:cs typeface="Times New Roman" panose="02020603050405020304" pitchFamily="18" charset="0"/>
                        </a:rPr>
                      </a:br>
                      <a:r>
                        <a:rPr lang="es-CO" sz="800" noProof="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7373">
                <a:tc vMerge="1">
                  <a:txBody>
                    <a:bodyPr/>
                    <a:lstStyle/>
                    <a:p>
                      <a:endParaRPr lang="pt-BR"/>
                    </a:p>
                  </a:txBody>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Fallos observados en todos los movimientos.</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Mando remoto mal conectado / defectuoso</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Conecte el control remoto.</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 </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800" noProof="0" dirty="0">
                          <a:effectLst/>
                          <a:latin typeface="Arial" panose="020B0604020202020204" pitchFamily="34" charset="0"/>
                          <a:ea typeface="Calibri" panose="020F0502020204030204" pitchFamily="34" charset="0"/>
                          <a:cs typeface="Times New Roman" panose="02020603050405020304" pitchFamily="18" charset="0"/>
                        </a:rPr>
                      </a:br>
                      <a:r>
                        <a:rPr lang="es-CO" sz="800" noProof="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0957">
                <a:tc vMerge="1">
                  <a:txBody>
                    <a:bodyPr/>
                    <a:lstStyle/>
                    <a:p>
                      <a:endParaRPr lang="pt-BR"/>
                    </a:p>
                  </a:txBody>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Fallos observados, ambos modos de control.</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Acoplamiento motor / bomba</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Comprobar la fijación y/o alineación del acoplamiento bomba/motor</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Abrir el tornillo Allen / solucionar problemas de desalineación</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4766">
                <a:tc vMerge="1">
                  <a:txBody>
                    <a:bodyPr/>
                    <a:lstStyle/>
                    <a:p>
                      <a:endParaRPr lang="pt-BR"/>
                    </a:p>
                  </a:txBody>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Fallos observados, ambos modos de control.</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Válvula de alivio</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Compruebe el funcionamiento de la válvula y del flujo de aceite.</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Reemplace la válvula según sea necesario</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53340">
                <a:tc vMerge="1">
                  <a:txBody>
                    <a:bodyPr/>
                    <a:lstStyle/>
                    <a:p>
                      <a:endParaRPr lang="pt-BR"/>
                    </a:p>
                  </a:txBody>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Fallos observados, ambos modos de control.</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Motor o arnés de motor</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Comprobar el funcionamiento del motor y medir la potencia.</a:t>
                      </a:r>
                    </a:p>
                    <a:p>
                      <a:pPr algn="ctr">
                        <a:lnSpc>
                          <a:spcPct val="107000"/>
                        </a:lnSpc>
                        <a:spcAft>
                          <a:spcPts val="0"/>
                        </a:spcAft>
                      </a:pPr>
                      <a:endParaRPr lang="es-CO" sz="800" noProof="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Valor aceptado:</a:t>
                      </a:r>
                    </a:p>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 52Vcc</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Reemplace los componentes aplicables</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37765">
                <a:tc vMerge="1">
                  <a:txBody>
                    <a:bodyPr/>
                    <a:lstStyle/>
                    <a:p>
                      <a:endParaRPr lang="pt-BR"/>
                    </a:p>
                  </a:txBody>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Acompañado de vibraciones o ruidos fuertes.</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Desalineación o holgura en el acoplamiento motor/bomba</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Comprobar la alineación del acoplamiento bomba/motor</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Proceder como se indica</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9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3"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4" name="Retângulo 13"/>
          <p:cNvSpPr/>
          <p:nvPr/>
        </p:nvSpPr>
        <p:spPr>
          <a:xfrm>
            <a:off x="542365" y="1653370"/>
            <a:ext cx="10742162" cy="461665"/>
          </a:xfrm>
          <a:prstGeom prst="rect">
            <a:avLst/>
          </a:prstGeom>
        </p:spPr>
        <p:txBody>
          <a:bodyPr wrap="square">
            <a:spAutoFit/>
          </a:bodyPr>
          <a:lstStyle/>
          <a:p>
            <a:pPr eaLnBrk="0" fontAlgn="base" hangingPunct="0">
              <a:spcBef>
                <a:spcPct val="0"/>
              </a:spcBef>
              <a:spcAft>
                <a:spcPct val="0"/>
              </a:spcAft>
            </a:pPr>
            <a:r>
              <a:rPr lang="es-ES" altLang="pt-BR" sz="2400" dirty="0">
                <a:solidFill>
                  <a:srgbClr val="2B767D"/>
                </a:solidFill>
                <a:ea typeface="Calibri" panose="020F0502020204030204" pitchFamily="34" charset="0"/>
                <a:cs typeface="Arial" panose="020B0604020202020204" pitchFamily="34" charset="0"/>
              </a:rPr>
              <a:t>CUADRO DE DETECCIÓN DE FALLAS– MECÁNICAS / HIDRÁULICAS </a:t>
            </a:r>
            <a:endParaRPr lang="pt-BR" altLang="pt-BR" sz="2400" dirty="0">
              <a:solidFill>
                <a:srgbClr val="2B767D"/>
              </a:solidFill>
              <a:ea typeface="Calibri" panose="020F0502020204030204" pitchFamily="34" charset="0"/>
              <a:cs typeface="Arial" panose="020B0604020202020204" pitchFamily="34" charset="0"/>
            </a:endParaRPr>
          </a:p>
        </p:txBody>
      </p:sp>
      <p:grpSp>
        <p:nvGrpSpPr>
          <p:cNvPr id="15" name="Grupo 14"/>
          <p:cNvGrpSpPr/>
          <p:nvPr/>
        </p:nvGrpSpPr>
        <p:grpSpPr>
          <a:xfrm>
            <a:off x="1" y="-34583"/>
            <a:ext cx="12192000" cy="1100339"/>
            <a:chOff x="1" y="-34583"/>
            <a:chExt cx="12192000" cy="1100339"/>
          </a:xfrm>
        </p:grpSpPr>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78283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2201863" y="4224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AR">
              <a:solidFill>
                <a:prstClr val="black"/>
              </a:solidFill>
            </a:endParaRPr>
          </a:p>
        </p:txBody>
      </p:sp>
      <p:sp>
        <p:nvSpPr>
          <p:cNvPr id="10" name="Rectangle 13"/>
          <p:cNvSpPr>
            <a:spLocks noChangeArrowheads="1"/>
          </p:cNvSpPr>
          <p:nvPr/>
        </p:nvSpPr>
        <p:spPr bwMode="auto">
          <a:xfrm>
            <a:off x="4183245" y="1379971"/>
            <a:ext cx="76578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s-AR" altLang="pt-BR" sz="1000" dirty="0">
                <a:solidFill>
                  <a:srgbClr val="385623"/>
                </a:solidFill>
                <a:latin typeface="Arial" panose="020B0604020202020204" pitchFamily="34" charset="0"/>
                <a:ea typeface="Calibri" panose="020F0502020204030204" pitchFamily="34" charset="0"/>
                <a:cs typeface="Arial" panose="020B0604020202020204" pitchFamily="34" charset="0"/>
              </a:rPr>
              <a:t>				</a:t>
            </a:r>
            <a:endParaRPr lang="pt-BR" altLang="pt-BR" dirty="0">
              <a:solidFill>
                <a:prstClr val="black"/>
              </a:solidFill>
              <a:latin typeface="Arial" panose="020B0604020202020204" pitchFamily="34" charset="0"/>
            </a:endParaRPr>
          </a:p>
        </p:txBody>
      </p:sp>
      <p:sp>
        <p:nvSpPr>
          <p:cNvPr id="11" name="Rectangle 16"/>
          <p:cNvSpPr>
            <a:spLocks noChangeArrowheads="1"/>
          </p:cNvSpPr>
          <p:nvPr/>
        </p:nvSpPr>
        <p:spPr bwMode="auto">
          <a:xfrm>
            <a:off x="2201863" y="468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AR">
              <a:solidFill>
                <a:prstClr val="black"/>
              </a:solidFill>
            </a:endParaRPr>
          </a:p>
        </p:txBody>
      </p:sp>
      <p:sp>
        <p:nvSpPr>
          <p:cNvPr id="13"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4" name="Retângulo 13"/>
          <p:cNvSpPr/>
          <p:nvPr/>
        </p:nvSpPr>
        <p:spPr>
          <a:xfrm>
            <a:off x="542365" y="1653370"/>
            <a:ext cx="10742162" cy="461665"/>
          </a:xfrm>
          <a:prstGeom prst="rect">
            <a:avLst/>
          </a:prstGeom>
        </p:spPr>
        <p:txBody>
          <a:bodyPr wrap="square">
            <a:spAutoFit/>
          </a:bodyPr>
          <a:lstStyle/>
          <a:p>
            <a:pPr eaLnBrk="0" fontAlgn="base" hangingPunct="0">
              <a:spcBef>
                <a:spcPct val="0"/>
              </a:spcBef>
              <a:spcAft>
                <a:spcPct val="0"/>
              </a:spcAft>
            </a:pPr>
            <a:r>
              <a:rPr lang="es-ES" altLang="pt-BR" sz="2400" dirty="0">
                <a:solidFill>
                  <a:srgbClr val="2B767D"/>
                </a:solidFill>
                <a:ea typeface="Calibri" panose="020F0502020204030204" pitchFamily="34" charset="0"/>
                <a:cs typeface="Arial" panose="020B0604020202020204" pitchFamily="34" charset="0"/>
              </a:rPr>
              <a:t>INSTRUCCIÓN 2 – CONTROL REMOTO MAL CONECTADO / DEFECTUOSO</a:t>
            </a:r>
          </a:p>
        </p:txBody>
      </p:sp>
      <p:sp>
        <p:nvSpPr>
          <p:cNvPr id="15" name="CaixaDeTexto 14"/>
          <p:cNvSpPr txBox="1"/>
          <p:nvPr/>
        </p:nvSpPr>
        <p:spPr>
          <a:xfrm>
            <a:off x="554119" y="2159195"/>
            <a:ext cx="6127236" cy="3416320"/>
          </a:xfrm>
          <a:prstGeom prst="rect">
            <a:avLst/>
          </a:prstGeom>
          <a:noFill/>
        </p:spPr>
        <p:txBody>
          <a:bodyPr wrap="square" rtlCol="0">
            <a:spAutoFit/>
          </a:bodyPr>
          <a:lstStyle/>
          <a:p>
            <a:pPr algn="just"/>
            <a:r>
              <a:rPr lang="es-ES" dirty="0">
                <a:solidFill>
                  <a:srgbClr val="E7E6E6">
                    <a:lumMod val="50000"/>
                  </a:srgbClr>
                </a:solidFill>
              </a:rPr>
              <a:t>2.1 Inspeccione el cable del control remoto en busca de signos de rotura.</a:t>
            </a:r>
            <a:endParaRPr lang="pt-BR" dirty="0">
              <a:solidFill>
                <a:srgbClr val="E7E6E6">
                  <a:lumMod val="50000"/>
                </a:srgbClr>
              </a:solidFill>
            </a:endParaRPr>
          </a:p>
          <a:p>
            <a:pPr algn="just"/>
            <a:r>
              <a:rPr lang="es-ES" dirty="0">
                <a:solidFill>
                  <a:srgbClr val="E7E6E6">
                    <a:lumMod val="50000"/>
                  </a:srgbClr>
                </a:solidFill>
              </a:rPr>
              <a:t>Inspeccione el cable del mando remoto para detectar señales</a:t>
            </a:r>
          </a:p>
          <a:p>
            <a:pPr algn="just"/>
            <a:endParaRPr lang="es-ES" dirty="0">
              <a:solidFill>
                <a:srgbClr val="E7E6E6">
                  <a:lumMod val="50000"/>
                </a:srgbClr>
              </a:solidFill>
            </a:endParaRPr>
          </a:p>
          <a:p>
            <a:pPr algn="just"/>
            <a:endParaRPr lang="es-ES" dirty="0">
              <a:solidFill>
                <a:srgbClr val="E7E6E6">
                  <a:lumMod val="50000"/>
                </a:srgbClr>
              </a:solidFill>
            </a:endParaRPr>
          </a:p>
          <a:p>
            <a:pPr algn="just"/>
            <a:r>
              <a:rPr lang="es-ES" dirty="0">
                <a:solidFill>
                  <a:srgbClr val="E7E6E6">
                    <a:lumMod val="50000"/>
                  </a:srgbClr>
                </a:solidFill>
              </a:rPr>
              <a:t>2.2 Comprobar el funcionamiento de todos los movimientos teledirigidos (arriba, abajo).</a:t>
            </a:r>
          </a:p>
          <a:p>
            <a:pPr algn="just"/>
            <a:endParaRPr lang="pt-BR" dirty="0">
              <a:solidFill>
                <a:srgbClr val="E7E6E6">
                  <a:lumMod val="50000"/>
                </a:srgbClr>
              </a:solidFill>
            </a:endParaRPr>
          </a:p>
          <a:p>
            <a:pPr algn="just"/>
            <a:r>
              <a:rPr lang="es-ES" dirty="0">
                <a:solidFill>
                  <a:srgbClr val="E7E6E6">
                    <a:lumMod val="50000"/>
                  </a:srgbClr>
                </a:solidFill>
              </a:rPr>
              <a:t>2.3 Desconecte el control remoto, verifique la integridad de los pines y vuelva a conectarlo. Tenga cuidado con la orientación del conector*. Una vez conectado, apriete los pasadores de retención para garantizar la estabilidad de la conexión.</a:t>
            </a:r>
            <a:endParaRPr lang="pt-BR" dirty="0">
              <a:solidFill>
                <a:srgbClr val="E7E6E6">
                  <a:lumMod val="50000"/>
                </a:srgbClr>
              </a:solidFill>
            </a:endParaRPr>
          </a:p>
        </p:txBody>
      </p:sp>
      <p:graphicFrame>
        <p:nvGraphicFramePr>
          <p:cNvPr id="5" name="Tabela 4"/>
          <p:cNvGraphicFramePr>
            <a:graphicFrameLocks noGrp="1"/>
          </p:cNvGraphicFramePr>
          <p:nvPr>
            <p:extLst>
              <p:ext uri="{D42A27DB-BD31-4B8C-83A1-F6EECF244321}">
                <p14:modId xmlns:p14="http://schemas.microsoft.com/office/powerpoint/2010/main" val="1782806019"/>
              </p:ext>
            </p:extLst>
          </p:nvPr>
        </p:nvGraphicFramePr>
        <p:xfrm>
          <a:off x="542365" y="3073195"/>
          <a:ext cx="6138990" cy="457708"/>
        </p:xfrm>
        <a:graphic>
          <a:graphicData uri="http://schemas.openxmlformats.org/drawingml/2006/table">
            <a:tbl>
              <a:tblPr firstRow="1" firstCol="1" bandRow="1"/>
              <a:tblGrid>
                <a:gridCol w="6138990">
                  <a:extLst>
                    <a:ext uri="{9D8B030D-6E8A-4147-A177-3AD203B41FA5}">
                      <a16:colId xmlns:a16="http://schemas.microsoft.com/office/drawing/2014/main" val="20000"/>
                    </a:ext>
                  </a:extLst>
                </a:gridCol>
              </a:tblGrid>
              <a:tr h="0">
                <a:tc>
                  <a:txBody>
                    <a:bodyPr/>
                    <a:lstStyle/>
                    <a:p>
                      <a:pPr algn="ctr">
                        <a:lnSpc>
                          <a:spcPct val="107000"/>
                        </a:lnSpc>
                        <a:spcAft>
                          <a:spcPts val="0"/>
                        </a:spcAft>
                      </a:pPr>
                      <a:r>
                        <a:rPr lang="es-ES"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Muchas veces, al mover la mesa, el equipo pasa por encima del cable del mando a distancia, dañándolo.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0070C0"/>
                    </a:solidFill>
                  </a:tcPr>
                </a:tc>
                <a:extLst>
                  <a:ext uri="{0D108BD9-81ED-4DB2-BD59-A6C34878D82A}">
                    <a16:rowId xmlns:a16="http://schemas.microsoft.com/office/drawing/2014/main" val="10000"/>
                  </a:ext>
                </a:extLst>
              </a:tr>
            </a:tbl>
          </a:graphicData>
        </a:graphic>
      </p:graphicFrame>
      <p:grpSp>
        <p:nvGrpSpPr>
          <p:cNvPr id="2" name="Grupo 1"/>
          <p:cNvGrpSpPr/>
          <p:nvPr/>
        </p:nvGrpSpPr>
        <p:grpSpPr>
          <a:xfrm>
            <a:off x="7137458" y="3929221"/>
            <a:ext cx="4147069" cy="2222824"/>
            <a:chOff x="5973676" y="4183689"/>
            <a:chExt cx="4147069" cy="2222824"/>
          </a:xfrm>
        </p:grpSpPr>
        <p:sp>
          <p:nvSpPr>
            <p:cNvPr id="16" name="Caixa de texto 57"/>
            <p:cNvSpPr txBox="1">
              <a:spLocks noChangeArrowheads="1"/>
            </p:cNvSpPr>
            <p:nvPr/>
          </p:nvSpPr>
          <p:spPr bwMode="auto">
            <a:xfrm>
              <a:off x="6489649" y="6084807"/>
              <a:ext cx="3631096" cy="321706"/>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ES" altLang="pt-BR" sz="1200" dirty="0">
                  <a:solidFill>
                    <a:srgbClr val="E7E6E6">
                      <a:lumMod val="50000"/>
                    </a:srgbClr>
                  </a:solidFill>
                  <a:ea typeface="Calibri" panose="020F0502020204030204" pitchFamily="34" charset="0"/>
                  <a:cs typeface="Arial" panose="020B0604020202020204" pitchFamily="34" charset="0"/>
                </a:rPr>
                <a:t>Figura c: Ubicación del conector del control remoto</a:t>
              </a:r>
              <a:endParaRPr lang="pt-BR" altLang="pt-BR" sz="1200" dirty="0">
                <a:solidFill>
                  <a:srgbClr val="E7E6E6">
                    <a:lumMod val="50000"/>
                  </a:srgbClr>
                </a:solidFill>
                <a:ea typeface="Calibri" panose="020F0502020204030204" pitchFamily="34" charset="0"/>
                <a:cs typeface="Arial" panose="020B0604020202020204" pitchFamily="34" charset="0"/>
              </a:endParaRPr>
            </a:p>
          </p:txBody>
        </p:sp>
        <p:pic>
          <p:nvPicPr>
            <p:cNvPr id="17" name="Imagem 16"/>
            <p:cNvPicPr/>
            <p:nvPr/>
          </p:nvPicPr>
          <p:blipFill>
            <a:blip r:embed="rId5" cstate="print">
              <a:extLst>
                <a:ext uri="{28A0092B-C50C-407E-A947-70E740481C1C}">
                  <a14:useLocalDpi xmlns:a14="http://schemas.microsoft.com/office/drawing/2010/main" val="0"/>
                </a:ext>
              </a:extLst>
            </a:blip>
            <a:stretch>
              <a:fillRect/>
            </a:stretch>
          </p:blipFill>
          <p:spPr>
            <a:xfrm>
              <a:off x="6673331" y="4183689"/>
              <a:ext cx="3333115" cy="1778000"/>
            </a:xfrm>
            <a:prstGeom prst="rect">
              <a:avLst/>
            </a:prstGeom>
          </p:spPr>
        </p:pic>
        <p:sp>
          <p:nvSpPr>
            <p:cNvPr id="18" name="Caixa de texto 47"/>
            <p:cNvSpPr txBox="1"/>
            <p:nvPr/>
          </p:nvSpPr>
          <p:spPr>
            <a:xfrm>
              <a:off x="5973676" y="4849347"/>
              <a:ext cx="1399309" cy="39052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CO" sz="1200" dirty="0">
                  <a:solidFill>
                    <a:srgbClr val="E7E6E6">
                      <a:lumMod val="50000"/>
                    </a:srgbClr>
                  </a:solidFill>
                  <a:ea typeface="Calibri" panose="020F0502020204030204" pitchFamily="34" charset="0"/>
                  <a:cs typeface="Times New Roman" panose="02020603050405020304" pitchFamily="18" charset="0"/>
                </a:rPr>
                <a:t>Conector de control remoto</a:t>
              </a:r>
            </a:p>
          </p:txBody>
        </p:sp>
        <p:cxnSp>
          <p:nvCxnSpPr>
            <p:cNvPr id="20" name="Conector de seta reta 19"/>
            <p:cNvCxnSpPr/>
            <p:nvPr/>
          </p:nvCxnSpPr>
          <p:spPr>
            <a:xfrm flipV="1">
              <a:off x="6993688" y="4688524"/>
              <a:ext cx="1226185" cy="2165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upo 18"/>
          <p:cNvGrpSpPr/>
          <p:nvPr/>
        </p:nvGrpSpPr>
        <p:grpSpPr>
          <a:xfrm>
            <a:off x="1" y="-34583"/>
            <a:ext cx="12192000" cy="1100339"/>
            <a:chOff x="1" y="-34583"/>
            <a:chExt cx="12192000" cy="1100339"/>
          </a:xfrm>
        </p:grpSpPr>
        <p:pic>
          <p:nvPicPr>
            <p:cNvPr id="21" name="Imagem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3" name="Imagem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4" name="Imagem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621836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ela 20"/>
          <p:cNvGraphicFramePr>
            <a:graphicFrameLocks noGrp="1"/>
          </p:cNvGraphicFramePr>
          <p:nvPr>
            <p:extLst>
              <p:ext uri="{D42A27DB-BD31-4B8C-83A1-F6EECF244321}">
                <p14:modId xmlns:p14="http://schemas.microsoft.com/office/powerpoint/2010/main" val="2892988066"/>
              </p:ext>
            </p:extLst>
          </p:nvPr>
        </p:nvGraphicFramePr>
        <p:xfrm>
          <a:off x="564007" y="2213903"/>
          <a:ext cx="5620761" cy="542191"/>
        </p:xfrm>
        <a:graphic>
          <a:graphicData uri="http://schemas.openxmlformats.org/drawingml/2006/table">
            <a:tbl>
              <a:tblPr firstRow="1" firstCol="1" bandRow="1"/>
              <a:tblGrid>
                <a:gridCol w="633101">
                  <a:extLst>
                    <a:ext uri="{9D8B030D-6E8A-4147-A177-3AD203B41FA5}">
                      <a16:colId xmlns:a16="http://schemas.microsoft.com/office/drawing/2014/main" val="20000"/>
                    </a:ext>
                  </a:extLst>
                </a:gridCol>
                <a:gridCol w="4987660">
                  <a:extLst>
                    <a:ext uri="{9D8B030D-6E8A-4147-A177-3AD203B41FA5}">
                      <a16:colId xmlns:a16="http://schemas.microsoft.com/office/drawing/2014/main" val="20001"/>
                    </a:ext>
                  </a:extLst>
                </a:gridCol>
              </a:tblGrid>
              <a:tr h="542191">
                <a:tc>
                  <a:txBody>
                    <a:bodyPr/>
                    <a:lstStyle/>
                    <a:p>
                      <a:pPr>
                        <a:lnSpc>
                          <a:spcPct val="107000"/>
                        </a:lnSpc>
                        <a:spcAft>
                          <a:spcPts val="0"/>
                        </a:spcAft>
                      </a:pP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a:lnSpc>
                          <a:spcPct val="107000"/>
                        </a:lnSpc>
                        <a:spcAft>
                          <a:spcPts val="0"/>
                        </a:spcAft>
                      </a:pPr>
                      <a:r>
                        <a:rPr lang="es-ES" sz="1100" noProof="0" dirty="0">
                          <a:effectLst/>
                          <a:latin typeface="Arial" panose="020B0604020202020204" pitchFamily="34" charset="0"/>
                          <a:ea typeface="Calibri" panose="020F0502020204030204" pitchFamily="34" charset="0"/>
                          <a:cs typeface="Times New Roman" panose="02020603050405020304" pitchFamily="18" charset="0"/>
                        </a:rPr>
                        <a:t>El conector no es simétrico, ya que permite la conexión en una sola posición.</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pic>
        <p:nvPicPr>
          <p:cNvPr id="23" name="Imagem 495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417" y="2294843"/>
            <a:ext cx="371475" cy="333375"/>
          </a:xfrm>
          <a:prstGeom prst="rect">
            <a:avLst/>
          </a:prstGeom>
          <a:noFill/>
          <a:extLst>
            <a:ext uri="{909E8E84-426E-40DD-AFC4-6F175D3DCCD1}">
              <a14:hiddenFill xmlns:a14="http://schemas.microsoft.com/office/drawing/2010/main">
                <a:solidFill>
                  <a:srgbClr val="FFFFFF"/>
                </a:solidFill>
              </a14:hiddenFill>
            </a:ext>
          </a:extLst>
        </p:spPr>
      </p:pic>
      <p:sp>
        <p:nvSpPr>
          <p:cNvPr id="13"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5" name="CaixaDeTexto 14"/>
          <p:cNvSpPr txBox="1"/>
          <p:nvPr/>
        </p:nvSpPr>
        <p:spPr>
          <a:xfrm>
            <a:off x="622245" y="2756094"/>
            <a:ext cx="5504284" cy="646331"/>
          </a:xfrm>
          <a:prstGeom prst="rect">
            <a:avLst/>
          </a:prstGeom>
          <a:noFill/>
        </p:spPr>
        <p:txBody>
          <a:bodyPr wrap="square" rtlCol="0">
            <a:spAutoFit/>
          </a:bodyPr>
          <a:lstStyle/>
          <a:p>
            <a:pPr algn="just"/>
            <a:endParaRPr lang="es-ES" dirty="0">
              <a:solidFill>
                <a:srgbClr val="E7E6E6">
                  <a:lumMod val="50000"/>
                </a:srgbClr>
              </a:solidFill>
            </a:endParaRPr>
          </a:p>
          <a:p>
            <a:pPr algn="just"/>
            <a:r>
              <a:rPr lang="es-CO" dirty="0">
                <a:solidFill>
                  <a:srgbClr val="E7E6E6">
                    <a:lumMod val="50000"/>
                  </a:srgbClr>
                </a:solidFill>
              </a:rPr>
              <a:t>2.2 Enviar el control remoto para mantenimiento</a:t>
            </a:r>
          </a:p>
        </p:txBody>
      </p:sp>
      <p:pic>
        <p:nvPicPr>
          <p:cNvPr id="16" name="Imagem 15" descr="T:\Salk\Comercio Exterior\Assistencia tecnica\Treinamento Tecnico e Comercial\Mesas\MEH-EHB\works\fotos\20190911_132758.jpg"/>
          <p:cNvPicPr/>
          <p:nvPr/>
        </p:nvPicPr>
        <p:blipFill rotWithShape="1">
          <a:blip r:embed="rId4" cstate="print">
            <a:extLst>
              <a:ext uri="{28A0092B-C50C-407E-A947-70E740481C1C}">
                <a14:useLocalDpi xmlns:a14="http://schemas.microsoft.com/office/drawing/2010/main" val="0"/>
              </a:ext>
            </a:extLst>
          </a:blip>
          <a:srcRect l="37938" t="29940" b="20162"/>
          <a:stretch/>
        </p:blipFill>
        <p:spPr bwMode="auto">
          <a:xfrm>
            <a:off x="8489244" y="2213902"/>
            <a:ext cx="3109246" cy="1873915"/>
          </a:xfrm>
          <a:prstGeom prst="rect">
            <a:avLst/>
          </a:prstGeom>
          <a:noFill/>
          <a:ln>
            <a:noFill/>
          </a:ln>
          <a:extLst>
            <a:ext uri="{53640926-AAD7-44D8-BBD7-CCE9431645EC}">
              <a14:shadowObscured xmlns:a14="http://schemas.microsoft.com/office/drawing/2010/main"/>
            </a:ext>
          </a:extLst>
        </p:spPr>
      </p:pic>
      <p:sp>
        <p:nvSpPr>
          <p:cNvPr id="17" name="Fluxograma: Operação manual 16"/>
          <p:cNvSpPr/>
          <p:nvPr/>
        </p:nvSpPr>
        <p:spPr>
          <a:xfrm rot="11107675">
            <a:off x="8753801" y="2812463"/>
            <a:ext cx="1486895" cy="653958"/>
          </a:xfrm>
          <a:prstGeom prst="flowChartManualOperati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graphicFrame>
        <p:nvGraphicFramePr>
          <p:cNvPr id="24" name="Tabela 23"/>
          <p:cNvGraphicFramePr>
            <a:graphicFrameLocks noGrp="1"/>
          </p:cNvGraphicFramePr>
          <p:nvPr>
            <p:extLst>
              <p:ext uri="{D42A27DB-BD31-4B8C-83A1-F6EECF244321}">
                <p14:modId xmlns:p14="http://schemas.microsoft.com/office/powerpoint/2010/main" val="1005471315"/>
              </p:ext>
            </p:extLst>
          </p:nvPr>
        </p:nvGraphicFramePr>
        <p:xfrm>
          <a:off x="542366" y="3545627"/>
          <a:ext cx="5620761" cy="542191"/>
        </p:xfrm>
        <a:graphic>
          <a:graphicData uri="http://schemas.openxmlformats.org/drawingml/2006/table">
            <a:tbl>
              <a:tblPr firstRow="1" firstCol="1" bandRow="1"/>
              <a:tblGrid>
                <a:gridCol w="633101">
                  <a:extLst>
                    <a:ext uri="{9D8B030D-6E8A-4147-A177-3AD203B41FA5}">
                      <a16:colId xmlns:a16="http://schemas.microsoft.com/office/drawing/2014/main" val="20000"/>
                    </a:ext>
                  </a:extLst>
                </a:gridCol>
                <a:gridCol w="4987660">
                  <a:extLst>
                    <a:ext uri="{9D8B030D-6E8A-4147-A177-3AD203B41FA5}">
                      <a16:colId xmlns:a16="http://schemas.microsoft.com/office/drawing/2014/main" val="20001"/>
                    </a:ext>
                  </a:extLst>
                </a:gridCol>
              </a:tblGrid>
              <a:tr h="542191">
                <a:tc>
                  <a:txBody>
                    <a:bodyPr/>
                    <a:lstStyle/>
                    <a:p>
                      <a:pPr>
                        <a:lnSpc>
                          <a:spcPct val="107000"/>
                        </a:lnSpc>
                        <a:spcAft>
                          <a:spcPts val="0"/>
                        </a:spcAft>
                      </a:pP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a:lnSpc>
                          <a:spcPct val="107000"/>
                        </a:lnSpc>
                        <a:spcAft>
                          <a:spcPts val="0"/>
                        </a:spcAft>
                      </a:pPr>
                      <a:r>
                        <a:rPr lang="es-ES" sz="1100" dirty="0">
                          <a:effectLst/>
                          <a:latin typeface="Arial" panose="020B0604020202020204" pitchFamily="34" charset="0"/>
                          <a:ea typeface="Calibri" panose="020F0502020204030204" pitchFamily="34" charset="0"/>
                          <a:cs typeface="Times New Roman" panose="02020603050405020304" pitchFamily="18" charset="0"/>
                        </a:rPr>
                        <a:t>Al realizar mantenimiento preventivo verificar la integridad del panel del teclado (270452), si detecta alguna rotura sugerir reemplazo.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pic>
        <p:nvPicPr>
          <p:cNvPr id="25" name="Imagem 495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776" y="3626567"/>
            <a:ext cx="371475" cy="333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ela 8"/>
          <p:cNvGraphicFramePr>
            <a:graphicFrameLocks noGrp="1"/>
          </p:cNvGraphicFramePr>
          <p:nvPr>
            <p:extLst>
              <p:ext uri="{D42A27DB-BD31-4B8C-83A1-F6EECF244321}">
                <p14:modId xmlns:p14="http://schemas.microsoft.com/office/powerpoint/2010/main" val="1607793665"/>
              </p:ext>
            </p:extLst>
          </p:nvPr>
        </p:nvGraphicFramePr>
        <p:xfrm>
          <a:off x="542366" y="4864368"/>
          <a:ext cx="7783485" cy="816613"/>
        </p:xfrm>
        <a:graphic>
          <a:graphicData uri="http://schemas.openxmlformats.org/drawingml/2006/table">
            <a:tbl>
              <a:tblPr firstRow="1" firstCol="1" bandRow="1"/>
              <a:tblGrid>
                <a:gridCol w="1625959">
                  <a:extLst>
                    <a:ext uri="{9D8B030D-6E8A-4147-A177-3AD203B41FA5}">
                      <a16:colId xmlns:a16="http://schemas.microsoft.com/office/drawing/2014/main" val="20000"/>
                    </a:ext>
                  </a:extLst>
                </a:gridCol>
                <a:gridCol w="6157526">
                  <a:extLst>
                    <a:ext uri="{9D8B030D-6E8A-4147-A177-3AD203B41FA5}">
                      <a16:colId xmlns:a16="http://schemas.microsoft.com/office/drawing/2014/main" val="20001"/>
                    </a:ext>
                  </a:extLst>
                </a:gridCol>
              </a:tblGrid>
              <a:tr h="408307">
                <a:tc>
                  <a:txBody>
                    <a:bodyPr/>
                    <a:lstStyle/>
                    <a:p>
                      <a:pPr marL="540385" indent="-90170" algn="just">
                        <a:lnSpc>
                          <a:spcPct val="107000"/>
                        </a:lnSpc>
                        <a:spcAft>
                          <a:spcPts val="0"/>
                        </a:spcAft>
                      </a:pPr>
                      <a:r>
                        <a:rPr lang="es-AR" sz="1300" dirty="0">
                          <a:effectLst/>
                          <a:latin typeface="Arial" panose="020B0604020202020204" pitchFamily="34" charset="0"/>
                          <a:ea typeface="Calibri" panose="020F0502020204030204" pitchFamily="34" charset="0"/>
                          <a:cs typeface="Times New Roman" panose="02020603050405020304" pitchFamily="18" charset="0"/>
                        </a:rPr>
                        <a:t>Cód.</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628" marR="1226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0385" indent="-90170" algn="just">
                        <a:lnSpc>
                          <a:spcPct val="107000"/>
                        </a:lnSpc>
                        <a:spcAft>
                          <a:spcPts val="0"/>
                        </a:spcAft>
                      </a:pPr>
                      <a:r>
                        <a:rPr lang="pt-BR" sz="1300" noProof="0" dirty="0" err="1">
                          <a:effectLst/>
                          <a:latin typeface="Arial" panose="020B0604020202020204" pitchFamily="34" charset="0"/>
                          <a:ea typeface="Calibri" panose="020F0502020204030204" pitchFamily="34" charset="0"/>
                          <a:cs typeface="Times New Roman" panose="02020603050405020304" pitchFamily="18" charset="0"/>
                        </a:rPr>
                        <a:t>Descripción</a:t>
                      </a:r>
                      <a:endParaRPr lang="pt-BR"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122628" marR="1226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4153">
                <a:tc>
                  <a:txBody>
                    <a:bodyPr/>
                    <a:lstStyle/>
                    <a:p>
                      <a:pPr algn="r">
                        <a:lnSpc>
                          <a:spcPct val="107000"/>
                        </a:lnSpc>
                        <a:spcAft>
                          <a:spcPts val="0"/>
                        </a:spcAft>
                      </a:pPr>
                      <a:r>
                        <a:rPr lang="es-AR" sz="1300">
                          <a:effectLst/>
                          <a:latin typeface="Arial" panose="020B0604020202020204" pitchFamily="34" charset="0"/>
                          <a:ea typeface="Calibri" panose="020F0502020204030204" pitchFamily="34" charset="0"/>
                          <a:cs typeface="Times New Roman" panose="02020603050405020304" pitchFamily="18" charset="0"/>
                        </a:rPr>
                        <a:t>270551</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122628" marR="122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AR" sz="1300" dirty="0">
                          <a:effectLst/>
                          <a:latin typeface="Arial" panose="020B0604020202020204" pitchFamily="34" charset="0"/>
                          <a:ea typeface="Calibri" panose="020F0502020204030204" pitchFamily="34" charset="0"/>
                          <a:cs typeface="Times New Roman" panose="02020603050405020304" pitchFamily="18" charset="0"/>
                        </a:rPr>
                        <a:t>CONTROL REMOTO INOX</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628" marR="122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4153">
                <a:tc>
                  <a:txBody>
                    <a:bodyPr/>
                    <a:lstStyle/>
                    <a:p>
                      <a:pPr algn="r">
                        <a:lnSpc>
                          <a:spcPct val="107000"/>
                        </a:lnSpc>
                        <a:spcAft>
                          <a:spcPts val="0"/>
                        </a:spcAft>
                      </a:pPr>
                      <a:r>
                        <a:rPr lang="es-AR" sz="1300" dirty="0">
                          <a:effectLst/>
                          <a:latin typeface="Arial" panose="020B0604020202020204" pitchFamily="34" charset="0"/>
                          <a:ea typeface="Calibri" panose="020F0502020204030204" pitchFamily="34" charset="0"/>
                          <a:cs typeface="Times New Roman" panose="02020603050405020304" pitchFamily="18" charset="0"/>
                        </a:rPr>
                        <a:t>270452</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628" marR="122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AR" sz="1300" dirty="0">
                          <a:effectLst/>
                          <a:latin typeface="Arial" panose="020B0604020202020204" pitchFamily="34" charset="0"/>
                          <a:ea typeface="Calibri" panose="020F0502020204030204" pitchFamily="34" charset="0"/>
                          <a:cs typeface="Times New Roman" panose="02020603050405020304" pitchFamily="18" charset="0"/>
                        </a:rPr>
                        <a:t>PANEL TECLADO</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628" marR="1226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18" name="Grupo 17"/>
          <p:cNvGrpSpPr/>
          <p:nvPr/>
        </p:nvGrpSpPr>
        <p:grpSpPr>
          <a:xfrm>
            <a:off x="1" y="-34583"/>
            <a:ext cx="12192000" cy="1100339"/>
            <a:chOff x="1" y="-34583"/>
            <a:chExt cx="12192000" cy="1100339"/>
          </a:xfrm>
        </p:grpSpPr>
        <p:pic>
          <p:nvPicPr>
            <p:cNvPr id="19" name="Imagem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0" name="Image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2" name="Imagem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847250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ixaDeTexto 25"/>
          <p:cNvSpPr txBox="1"/>
          <p:nvPr/>
        </p:nvSpPr>
        <p:spPr>
          <a:xfrm>
            <a:off x="564007" y="4314835"/>
            <a:ext cx="5620761" cy="646331"/>
          </a:xfrm>
          <a:prstGeom prst="rect">
            <a:avLst/>
          </a:prstGeom>
          <a:noFill/>
        </p:spPr>
        <p:txBody>
          <a:bodyPr wrap="square" rtlCol="0">
            <a:spAutoFit/>
          </a:bodyPr>
          <a:lstStyle/>
          <a:p>
            <a:pPr algn="just"/>
            <a:r>
              <a:rPr lang="es-CO" dirty="0">
                <a:solidFill>
                  <a:srgbClr val="E7E6E6">
                    <a:lumMod val="50000"/>
                  </a:srgbClr>
                </a:solidFill>
              </a:rPr>
              <a:t>Instrumentos necesarios</a:t>
            </a:r>
          </a:p>
          <a:p>
            <a:pPr marL="285750" indent="-285750" algn="just">
              <a:buFont typeface="Arial" panose="020B0604020202020204" pitchFamily="34" charset="0"/>
              <a:buChar char="•"/>
            </a:pPr>
            <a:r>
              <a:rPr lang="es-CO" dirty="0">
                <a:solidFill>
                  <a:srgbClr val="E7E6E6">
                    <a:lumMod val="50000"/>
                  </a:srgbClr>
                </a:solidFill>
              </a:rPr>
              <a:t>Multímetro</a:t>
            </a:r>
          </a:p>
        </p:txBody>
      </p:sp>
      <p:sp>
        <p:nvSpPr>
          <p:cNvPr id="25" name="CaixaDeTexto 24"/>
          <p:cNvSpPr txBox="1"/>
          <p:nvPr/>
        </p:nvSpPr>
        <p:spPr>
          <a:xfrm>
            <a:off x="542365" y="2126002"/>
            <a:ext cx="7479417" cy="923330"/>
          </a:xfrm>
          <a:prstGeom prst="rect">
            <a:avLst/>
          </a:prstGeom>
          <a:noFill/>
        </p:spPr>
        <p:txBody>
          <a:bodyPr wrap="square" rtlCol="0">
            <a:spAutoFit/>
          </a:bodyPr>
          <a:lstStyle/>
          <a:p>
            <a:pPr algn="just"/>
            <a:r>
              <a:rPr lang="es-ES" dirty="0">
                <a:solidFill>
                  <a:srgbClr val="E7E6E6">
                    <a:lumMod val="50000"/>
                  </a:srgbClr>
                </a:solidFill>
              </a:rPr>
              <a:t>Para identificar fallas en el circuito de potencia de la tabla, siga las instrucciones a continuación e ingrese los valores que se encuentran en la tabla 3.0.</a:t>
            </a:r>
            <a:endParaRPr lang="pt-BR" dirty="0">
              <a:solidFill>
                <a:srgbClr val="E7E6E6">
                  <a:lumMod val="50000"/>
                </a:srgbClr>
              </a:solidFill>
            </a:endParaRPr>
          </a:p>
        </p:txBody>
      </p:sp>
      <p:pic>
        <p:nvPicPr>
          <p:cNvPr id="22542" name="Imagem 2" descr="IMG_20180511_1432013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924" y="1194084"/>
            <a:ext cx="3045066" cy="4060087"/>
          </a:xfrm>
          <a:prstGeom prst="rect">
            <a:avLst/>
          </a:prstGeom>
          <a:noFill/>
          <a:extLst>
            <a:ext uri="{909E8E84-426E-40DD-AFC4-6F175D3DCCD1}">
              <a14:hiddenFill xmlns:a14="http://schemas.microsoft.com/office/drawing/2010/main">
                <a:solidFill>
                  <a:srgbClr val="FFFFFF"/>
                </a:solidFill>
              </a14:hiddenFill>
            </a:ext>
          </a:extLst>
        </p:spPr>
      </p:pic>
      <p:sp>
        <p:nvSpPr>
          <p:cNvPr id="28" name="Caixa de texto 57"/>
          <p:cNvSpPr txBox="1">
            <a:spLocks noChangeArrowheads="1"/>
          </p:cNvSpPr>
          <p:nvPr/>
        </p:nvSpPr>
        <p:spPr bwMode="auto">
          <a:xfrm>
            <a:off x="8636924" y="5282762"/>
            <a:ext cx="3045066" cy="49291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ES" altLang="pt-BR" sz="1200" dirty="0">
                <a:solidFill>
                  <a:srgbClr val="E7E6E6">
                    <a:lumMod val="50000"/>
                  </a:srgbClr>
                </a:solidFill>
                <a:ea typeface="Calibri" panose="020F0502020204030204" pitchFamily="34" charset="0"/>
                <a:cs typeface="Arial" panose="020B0604020202020204" pitchFamily="34" charset="0"/>
              </a:rPr>
              <a:t>Figura 1 – Medición de voltaje proporcionada por el Cliente</a:t>
            </a:r>
            <a:endParaRPr lang="es-CO" altLang="pt-BR" sz="1200" dirty="0">
              <a:solidFill>
                <a:srgbClr val="E7E6E6">
                  <a:lumMod val="50000"/>
                </a:srgbClr>
              </a:solidFill>
            </a:endParaRPr>
          </a:p>
        </p:txBody>
      </p:sp>
      <p:graphicFrame>
        <p:nvGraphicFramePr>
          <p:cNvPr id="38" name="Tabela 37"/>
          <p:cNvGraphicFramePr>
            <a:graphicFrameLocks noGrp="1"/>
          </p:cNvGraphicFramePr>
          <p:nvPr>
            <p:extLst>
              <p:ext uri="{D42A27DB-BD31-4B8C-83A1-F6EECF244321}">
                <p14:modId xmlns:p14="http://schemas.microsoft.com/office/powerpoint/2010/main" val="715273086"/>
              </p:ext>
            </p:extLst>
          </p:nvPr>
        </p:nvGraphicFramePr>
        <p:xfrm>
          <a:off x="564007" y="3131720"/>
          <a:ext cx="5642403" cy="457708"/>
        </p:xfrm>
        <a:graphic>
          <a:graphicData uri="http://schemas.openxmlformats.org/drawingml/2006/table">
            <a:tbl>
              <a:tblPr firstRow="1" firstCol="1" bandRow="1"/>
              <a:tblGrid>
                <a:gridCol w="663142">
                  <a:extLst>
                    <a:ext uri="{9D8B030D-6E8A-4147-A177-3AD203B41FA5}">
                      <a16:colId xmlns:a16="http://schemas.microsoft.com/office/drawing/2014/main" val="20000"/>
                    </a:ext>
                  </a:extLst>
                </a:gridCol>
                <a:gridCol w="4979261">
                  <a:extLst>
                    <a:ext uri="{9D8B030D-6E8A-4147-A177-3AD203B41FA5}">
                      <a16:colId xmlns:a16="http://schemas.microsoft.com/office/drawing/2014/main" val="20001"/>
                    </a:ext>
                  </a:extLst>
                </a:gridCol>
              </a:tblGrid>
              <a:tr h="0">
                <a:tc>
                  <a:txBody>
                    <a:bodyPr/>
                    <a:lstStyle/>
                    <a:p>
                      <a:pPr>
                        <a:lnSpc>
                          <a:spcPct val="107000"/>
                        </a:lnSpc>
                        <a:spcAft>
                          <a:spcPts val="0"/>
                        </a:spcAft>
                      </a:pP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a:lnSpc>
                          <a:spcPct val="107000"/>
                        </a:lnSpc>
                        <a:spcAft>
                          <a:spcPts val="0"/>
                        </a:spcAft>
                      </a:pPr>
                      <a:r>
                        <a:rPr lang="es-ES" sz="1100" noProof="0" dirty="0">
                          <a:effectLst/>
                          <a:latin typeface="Arial" panose="020B0604020202020204" pitchFamily="34" charset="0"/>
                          <a:ea typeface="Calibri" panose="020F0502020204030204" pitchFamily="34" charset="0"/>
                          <a:cs typeface="Times New Roman" panose="02020603050405020304" pitchFamily="18" charset="0"/>
                        </a:rPr>
                        <a:t>Antes de comenzar las mediciones, verifique el voltaje del equipo en la etiqueta del número de serie.</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graphicFrame>
        <p:nvGraphicFramePr>
          <p:cNvPr id="39" name="Tabela 38"/>
          <p:cNvGraphicFramePr>
            <a:graphicFrameLocks noGrp="1"/>
          </p:cNvGraphicFramePr>
          <p:nvPr>
            <p:extLst>
              <p:ext uri="{D42A27DB-BD31-4B8C-83A1-F6EECF244321}">
                <p14:modId xmlns:p14="http://schemas.microsoft.com/office/powerpoint/2010/main" val="1218834639"/>
              </p:ext>
            </p:extLst>
          </p:nvPr>
        </p:nvGraphicFramePr>
        <p:xfrm>
          <a:off x="564007" y="3738864"/>
          <a:ext cx="5620761" cy="457708"/>
        </p:xfrm>
        <a:graphic>
          <a:graphicData uri="http://schemas.openxmlformats.org/drawingml/2006/table">
            <a:tbl>
              <a:tblPr firstRow="1" firstCol="1" bandRow="1"/>
              <a:tblGrid>
                <a:gridCol w="633101">
                  <a:extLst>
                    <a:ext uri="{9D8B030D-6E8A-4147-A177-3AD203B41FA5}">
                      <a16:colId xmlns:a16="http://schemas.microsoft.com/office/drawing/2014/main" val="20000"/>
                    </a:ext>
                  </a:extLst>
                </a:gridCol>
                <a:gridCol w="4987660">
                  <a:extLst>
                    <a:ext uri="{9D8B030D-6E8A-4147-A177-3AD203B41FA5}">
                      <a16:colId xmlns:a16="http://schemas.microsoft.com/office/drawing/2014/main" val="20001"/>
                    </a:ext>
                  </a:extLst>
                </a:gridCol>
              </a:tblGrid>
              <a:tr h="0">
                <a:tc>
                  <a:txBody>
                    <a:bodyPr/>
                    <a:lstStyle/>
                    <a:p>
                      <a:pPr>
                        <a:lnSpc>
                          <a:spcPct val="107000"/>
                        </a:lnSpc>
                        <a:spcAft>
                          <a:spcPts val="0"/>
                        </a:spcAft>
                      </a:pP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a:lnSpc>
                          <a:spcPct val="107000"/>
                        </a:lnSpc>
                        <a:spcAft>
                          <a:spcPts val="0"/>
                        </a:spcAft>
                      </a:pPr>
                      <a:r>
                        <a:rPr lang="es-ES" sz="1100" noProof="0" dirty="0">
                          <a:effectLst/>
                          <a:latin typeface="Arial" panose="020B0604020202020204" pitchFamily="34" charset="0"/>
                          <a:ea typeface="Calibri" panose="020F0502020204030204" pitchFamily="34" charset="0"/>
                          <a:cs typeface="Times New Roman" panose="02020603050405020304" pitchFamily="18" charset="0"/>
                        </a:rPr>
                        <a:t>El voltaje del equipo está indicado en la etiqueta del número de serie ubicada en el chasis de la mesa, parte trasera (IT1).</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graphicFrame>
        <p:nvGraphicFramePr>
          <p:cNvPr id="40" name="Tabela 39"/>
          <p:cNvGraphicFramePr>
            <a:graphicFrameLocks noGrp="1"/>
          </p:cNvGraphicFramePr>
          <p:nvPr>
            <p:extLst>
              <p:ext uri="{D42A27DB-BD31-4B8C-83A1-F6EECF244321}">
                <p14:modId xmlns:p14="http://schemas.microsoft.com/office/powerpoint/2010/main" val="785987849"/>
              </p:ext>
            </p:extLst>
          </p:nvPr>
        </p:nvGraphicFramePr>
        <p:xfrm>
          <a:off x="564007" y="4982780"/>
          <a:ext cx="5642403" cy="457708"/>
        </p:xfrm>
        <a:graphic>
          <a:graphicData uri="http://schemas.openxmlformats.org/drawingml/2006/table">
            <a:tbl>
              <a:tblPr firstRow="1" firstCol="1" bandRow="1"/>
              <a:tblGrid>
                <a:gridCol w="635538">
                  <a:extLst>
                    <a:ext uri="{9D8B030D-6E8A-4147-A177-3AD203B41FA5}">
                      <a16:colId xmlns:a16="http://schemas.microsoft.com/office/drawing/2014/main" val="20000"/>
                    </a:ext>
                  </a:extLst>
                </a:gridCol>
                <a:gridCol w="5006865">
                  <a:extLst>
                    <a:ext uri="{9D8B030D-6E8A-4147-A177-3AD203B41FA5}">
                      <a16:colId xmlns:a16="http://schemas.microsoft.com/office/drawing/2014/main" val="20001"/>
                    </a:ext>
                  </a:extLst>
                </a:gridCol>
              </a:tblGrid>
              <a:tr h="0">
                <a:tc>
                  <a:txBody>
                    <a:bodyPr/>
                    <a:lstStyle/>
                    <a:p>
                      <a:pPr>
                        <a:lnSpc>
                          <a:spcPct val="107000"/>
                        </a:lnSpc>
                        <a:spcAft>
                          <a:spcPts val="0"/>
                        </a:spcAft>
                      </a:pP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100" noProof="0" dirty="0">
                          <a:effectLst/>
                          <a:latin typeface="Arial" panose="020B0604020202020204" pitchFamily="34" charset="0"/>
                          <a:ea typeface="Calibri" panose="020F0502020204030204" pitchFamily="34" charset="0"/>
                          <a:cs typeface="Times New Roman" panose="02020603050405020304" pitchFamily="18" charset="0"/>
                        </a:rPr>
                        <a:t>Las siguientes instrucciones deben realizarse con la ayuda de un multímetro mientras la mesa está alimentada por CA.</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22555" name="Imagem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179" y="3179616"/>
            <a:ext cx="3714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22554" name="Imagem 495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417" y="3819803"/>
            <a:ext cx="3714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22553" name="Imagem 495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058" y="5046227"/>
            <a:ext cx="371475" cy="333375"/>
          </a:xfrm>
          <a:prstGeom prst="rect">
            <a:avLst/>
          </a:prstGeom>
          <a:noFill/>
          <a:extLst>
            <a:ext uri="{909E8E84-426E-40DD-AFC4-6F175D3DCCD1}">
              <a14:hiddenFill xmlns:a14="http://schemas.microsoft.com/office/drawing/2010/main">
                <a:solidFill>
                  <a:srgbClr val="FFFFFF"/>
                </a:solidFill>
              </a14:hiddenFill>
            </a:ext>
          </a:extLst>
        </p:spPr>
      </p:pic>
      <p:sp>
        <p:nvSpPr>
          <p:cNvPr id="23"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24" name="Retângulo 23"/>
          <p:cNvSpPr/>
          <p:nvPr/>
        </p:nvSpPr>
        <p:spPr>
          <a:xfrm>
            <a:off x="542365" y="1653370"/>
            <a:ext cx="10742162" cy="461665"/>
          </a:xfrm>
          <a:prstGeom prst="rect">
            <a:avLst/>
          </a:prstGeom>
        </p:spPr>
        <p:txBody>
          <a:bodyPr wrap="square">
            <a:spAutoFit/>
          </a:bodyPr>
          <a:lstStyle/>
          <a:p>
            <a:pPr eaLnBrk="0" fontAlgn="base" hangingPunct="0">
              <a:spcBef>
                <a:spcPct val="0"/>
              </a:spcBef>
              <a:spcAft>
                <a:spcPct val="0"/>
              </a:spcAft>
            </a:pPr>
            <a:r>
              <a:rPr lang="es-ES" altLang="pt-BR" sz="2400" dirty="0">
                <a:solidFill>
                  <a:srgbClr val="2B767D"/>
                </a:solidFill>
                <a:ea typeface="Calibri" panose="020F0502020204030204" pitchFamily="34" charset="0"/>
                <a:cs typeface="Arial" panose="020B0604020202020204" pitchFamily="34" charset="0"/>
              </a:rPr>
              <a:t>INSTRUCCIÓN 3 - CIRCUITO DE ALIMENTACIÓN ELÉCTRICA </a:t>
            </a:r>
            <a:r>
              <a:rPr lang="pt-BR" altLang="pt-BR" sz="2400" dirty="0">
                <a:solidFill>
                  <a:srgbClr val="2B767D"/>
                </a:solidFill>
                <a:ea typeface="Calibri" panose="020F0502020204030204" pitchFamily="34" charset="0"/>
                <a:cs typeface="Arial" panose="020B0604020202020204" pitchFamily="34" charset="0"/>
              </a:rPr>
              <a:t>AC</a:t>
            </a:r>
          </a:p>
        </p:txBody>
      </p:sp>
      <p:sp>
        <p:nvSpPr>
          <p:cNvPr id="27" name="CaixaDeTexto 26"/>
          <p:cNvSpPr txBox="1"/>
          <p:nvPr/>
        </p:nvSpPr>
        <p:spPr>
          <a:xfrm>
            <a:off x="542364" y="5626504"/>
            <a:ext cx="11282491" cy="923330"/>
          </a:xfrm>
          <a:prstGeom prst="rect">
            <a:avLst/>
          </a:prstGeom>
          <a:noFill/>
        </p:spPr>
        <p:txBody>
          <a:bodyPr wrap="square" rtlCol="0">
            <a:spAutoFit/>
          </a:bodyPr>
          <a:lstStyle/>
          <a:p>
            <a:pPr algn="just"/>
            <a:r>
              <a:rPr lang="es-CO" dirty="0">
                <a:solidFill>
                  <a:srgbClr val="E7E6E6">
                    <a:lumMod val="50000"/>
                  </a:srgbClr>
                </a:solidFill>
              </a:rPr>
              <a:t>3.1 Medición de voltaje suministrada por el cliente:</a:t>
            </a:r>
          </a:p>
          <a:p>
            <a:pPr algn="just"/>
            <a:r>
              <a:rPr lang="es-CO" dirty="0">
                <a:solidFill>
                  <a:srgbClr val="E7E6E6">
                    <a:lumMod val="50000"/>
                  </a:srgbClr>
                </a:solidFill>
              </a:rPr>
              <a:t>Utilizando un multímetro, mida el voltaje alterna (V ~) en la toma/alimentación donde está conectado el equipo. Este voltaje debe ser el indicado para el equipo y puede variar ± 10%.</a:t>
            </a:r>
          </a:p>
        </p:txBody>
      </p:sp>
      <p:grpSp>
        <p:nvGrpSpPr>
          <p:cNvPr id="19" name="Grupo 18"/>
          <p:cNvGrpSpPr/>
          <p:nvPr/>
        </p:nvGrpSpPr>
        <p:grpSpPr>
          <a:xfrm>
            <a:off x="1" y="-34583"/>
            <a:ext cx="12192000" cy="1100339"/>
            <a:chOff x="1" y="-34583"/>
            <a:chExt cx="12192000" cy="1100339"/>
          </a:xfrm>
        </p:grpSpPr>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31" name="Imagem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32" name="Imagem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261178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sp>
        <p:nvSpPr>
          <p:cNvPr id="26"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27" name="Retângulo 26"/>
          <p:cNvSpPr/>
          <p:nvPr/>
        </p:nvSpPr>
        <p:spPr>
          <a:xfrm>
            <a:off x="542365" y="1653370"/>
            <a:ext cx="10742162" cy="461665"/>
          </a:xfrm>
          <a:prstGeom prst="rect">
            <a:avLst/>
          </a:prstGeom>
        </p:spPr>
        <p:txBody>
          <a:bodyPr wrap="square">
            <a:spAutoFit/>
          </a:bodyPr>
          <a:lstStyle/>
          <a:p>
            <a:pPr eaLnBrk="0" fontAlgn="base" hangingPunct="0">
              <a:spcBef>
                <a:spcPct val="0"/>
              </a:spcBef>
              <a:spcAft>
                <a:spcPct val="0"/>
              </a:spcAft>
            </a:pPr>
            <a:r>
              <a:rPr lang="es-ES" altLang="pt-BR" sz="2400" dirty="0">
                <a:solidFill>
                  <a:srgbClr val="2B767D"/>
                </a:solidFill>
                <a:ea typeface="Calibri" panose="020F0502020204030204" pitchFamily="34" charset="0"/>
                <a:cs typeface="Arial" panose="020B0604020202020204" pitchFamily="34" charset="0"/>
              </a:rPr>
              <a:t>INSTRUCCIONES - TABLA DE DETECCIÓN DE FALLAS – ELÉCTRICAS </a:t>
            </a:r>
            <a:r>
              <a:rPr lang="pt-BR" altLang="pt-BR" sz="2400" dirty="0">
                <a:solidFill>
                  <a:srgbClr val="2B767D"/>
                </a:solidFill>
                <a:ea typeface="Calibri" panose="020F0502020204030204" pitchFamily="34" charset="0"/>
                <a:cs typeface="Arial" panose="020B0604020202020204" pitchFamily="34" charset="0"/>
              </a:rPr>
              <a:t>DC </a:t>
            </a:r>
          </a:p>
        </p:txBody>
      </p:sp>
      <p:sp>
        <p:nvSpPr>
          <p:cNvPr id="29" name="CaixaDeTexto 28"/>
          <p:cNvSpPr txBox="1"/>
          <p:nvPr/>
        </p:nvSpPr>
        <p:spPr>
          <a:xfrm>
            <a:off x="554119" y="2305371"/>
            <a:ext cx="5794726" cy="1200329"/>
          </a:xfrm>
          <a:prstGeom prst="rect">
            <a:avLst/>
          </a:prstGeom>
          <a:noFill/>
        </p:spPr>
        <p:txBody>
          <a:bodyPr wrap="square" rtlCol="0">
            <a:spAutoFit/>
          </a:bodyPr>
          <a:lstStyle/>
          <a:p>
            <a:pPr algn="just"/>
            <a:r>
              <a:rPr lang="es-ES" dirty="0">
                <a:solidFill>
                  <a:srgbClr val="E7E6E6">
                    <a:lumMod val="50000"/>
                  </a:srgbClr>
                </a:solidFill>
              </a:rPr>
              <a:t>3.2 Verificar la continuidad del Cable de Alimentación</a:t>
            </a:r>
          </a:p>
          <a:p>
            <a:pPr algn="just"/>
            <a:endParaRPr lang="pt-BR" dirty="0">
              <a:solidFill>
                <a:srgbClr val="E7E6E6">
                  <a:lumMod val="50000"/>
                </a:srgbClr>
              </a:solidFill>
            </a:endParaRPr>
          </a:p>
          <a:p>
            <a:pPr algn="just"/>
            <a:r>
              <a:rPr lang="es-ES" dirty="0">
                <a:solidFill>
                  <a:srgbClr val="E7E6E6">
                    <a:lumMod val="50000"/>
                  </a:srgbClr>
                </a:solidFill>
              </a:rPr>
              <a:t>Verifique la continuidad en ambos extremos del cable, mida pin1, pin2 y tierra.</a:t>
            </a:r>
            <a:endParaRPr lang="pt-BR" dirty="0">
              <a:solidFill>
                <a:srgbClr val="E7E6E6">
                  <a:lumMod val="50000"/>
                </a:srgbClr>
              </a:solidFill>
            </a:endParaRPr>
          </a:p>
        </p:txBody>
      </p:sp>
      <p:grpSp>
        <p:nvGrpSpPr>
          <p:cNvPr id="5" name="Grupo 4"/>
          <p:cNvGrpSpPr/>
          <p:nvPr/>
        </p:nvGrpSpPr>
        <p:grpSpPr>
          <a:xfrm>
            <a:off x="7419109" y="2722401"/>
            <a:ext cx="4120237" cy="3722570"/>
            <a:chOff x="8278620" y="2574321"/>
            <a:chExt cx="3260726" cy="2946015"/>
          </a:xfrm>
        </p:grpSpPr>
        <p:pic>
          <p:nvPicPr>
            <p:cNvPr id="23553" name="Imagem 49560" descr="20190911_134248"/>
            <p:cNvPicPr>
              <a:picLocks noChangeAspect="1" noChangeArrowheads="1"/>
            </p:cNvPicPr>
            <p:nvPr/>
          </p:nvPicPr>
          <p:blipFill>
            <a:blip r:embed="rId5">
              <a:extLst>
                <a:ext uri="{28A0092B-C50C-407E-A947-70E740481C1C}">
                  <a14:useLocalDpi xmlns:a14="http://schemas.microsoft.com/office/drawing/2010/main" val="0"/>
                </a:ext>
              </a:extLst>
            </a:blip>
            <a:srcRect t="22363" b="15511"/>
            <a:stretch>
              <a:fillRect/>
            </a:stretch>
          </p:blipFill>
          <p:spPr bwMode="auto">
            <a:xfrm>
              <a:off x="8278621" y="2574321"/>
              <a:ext cx="3260725" cy="2700337"/>
            </a:xfrm>
            <a:prstGeom prst="rect">
              <a:avLst/>
            </a:prstGeom>
            <a:noFill/>
            <a:extLst>
              <a:ext uri="{909E8E84-426E-40DD-AFC4-6F175D3DCCD1}">
                <a14:hiddenFill xmlns:a14="http://schemas.microsoft.com/office/drawing/2010/main">
                  <a:solidFill>
                    <a:srgbClr val="FFFFFF"/>
                  </a:solidFill>
                </a14:hiddenFill>
              </a:ext>
            </a:extLst>
          </p:spPr>
        </p:pic>
        <p:sp>
          <p:nvSpPr>
            <p:cNvPr id="16" name="Caixa de texto 57"/>
            <p:cNvSpPr txBox="1">
              <a:spLocks noChangeArrowheads="1"/>
            </p:cNvSpPr>
            <p:nvPr/>
          </p:nvSpPr>
          <p:spPr bwMode="auto">
            <a:xfrm>
              <a:off x="8278620" y="5274658"/>
              <a:ext cx="3260725" cy="24567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ES" altLang="pt-BR" sz="1200" dirty="0">
                  <a:solidFill>
                    <a:srgbClr val="E7E6E6">
                      <a:lumMod val="50000"/>
                    </a:srgbClr>
                  </a:solidFill>
                  <a:ea typeface="Calibri" panose="020F0502020204030204" pitchFamily="34" charset="0"/>
                  <a:cs typeface="Arial" panose="020B0604020202020204" pitchFamily="34" charset="0"/>
                </a:rPr>
                <a:t>Figura 2 – Prueba de continuidad del cable de alimentación</a:t>
              </a:r>
              <a:endParaRPr lang="es-CO" altLang="pt-BR" sz="1200" dirty="0">
                <a:solidFill>
                  <a:srgbClr val="E7E6E6">
                    <a:lumMod val="50000"/>
                  </a:srgbClr>
                </a:solidFill>
              </a:endParaRPr>
            </a:p>
          </p:txBody>
        </p:sp>
      </p:grpSp>
      <p:graphicFrame>
        <p:nvGraphicFramePr>
          <p:cNvPr id="4" name="Tabela 3"/>
          <p:cNvGraphicFramePr>
            <a:graphicFrameLocks noGrp="1"/>
          </p:cNvGraphicFramePr>
          <p:nvPr>
            <p:extLst>
              <p:ext uri="{D42A27DB-BD31-4B8C-83A1-F6EECF244321}">
                <p14:modId xmlns:p14="http://schemas.microsoft.com/office/powerpoint/2010/main" val="896572168"/>
              </p:ext>
            </p:extLst>
          </p:nvPr>
        </p:nvGraphicFramePr>
        <p:xfrm>
          <a:off x="511192" y="5767571"/>
          <a:ext cx="6097426" cy="677400"/>
        </p:xfrm>
        <a:graphic>
          <a:graphicData uri="http://schemas.openxmlformats.org/drawingml/2006/table">
            <a:tbl>
              <a:tblPr firstRow="1" firstCol="1" bandRow="1"/>
              <a:tblGrid>
                <a:gridCol w="1558152">
                  <a:extLst>
                    <a:ext uri="{9D8B030D-6E8A-4147-A177-3AD203B41FA5}">
                      <a16:colId xmlns:a16="http://schemas.microsoft.com/office/drawing/2014/main" val="20000"/>
                    </a:ext>
                  </a:extLst>
                </a:gridCol>
                <a:gridCol w="4539274">
                  <a:extLst>
                    <a:ext uri="{9D8B030D-6E8A-4147-A177-3AD203B41FA5}">
                      <a16:colId xmlns:a16="http://schemas.microsoft.com/office/drawing/2014/main" val="20001"/>
                    </a:ext>
                  </a:extLst>
                </a:gridCol>
              </a:tblGrid>
              <a:tr h="281700">
                <a:tc>
                  <a:txBody>
                    <a:bodyPr/>
                    <a:lstStyle/>
                    <a:p>
                      <a:pPr marL="540385" indent="-90170" algn="just">
                        <a:lnSpc>
                          <a:spcPct val="107000"/>
                        </a:lnSpc>
                        <a:spcAft>
                          <a:spcPts val="0"/>
                        </a:spcAft>
                      </a:pPr>
                      <a:r>
                        <a:rPr lang="es-AR" sz="1200" dirty="0">
                          <a:effectLst/>
                          <a:latin typeface="Arial" panose="020B0604020202020204" pitchFamily="34" charset="0"/>
                          <a:ea typeface="Calibri" panose="020F0502020204030204" pitchFamily="34" charset="0"/>
                          <a:cs typeface="Times New Roman" panose="02020603050405020304" pitchFamily="18" charset="0"/>
                        </a:rPr>
                        <a:t>Cód.</a:t>
                      </a:r>
                      <a:endParaRPr lang="pt-BR"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8842" marR="1188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0385" indent="-90170" algn="just">
                        <a:lnSpc>
                          <a:spcPct val="107000"/>
                        </a:lnSpc>
                        <a:spcAft>
                          <a:spcPts val="0"/>
                        </a:spcAft>
                      </a:pPr>
                      <a:r>
                        <a:rPr lang="es-CO" sz="1200" noProof="0" dirty="0">
                          <a:effectLst/>
                          <a:latin typeface="Arial" panose="020B0604020202020204" pitchFamily="34" charset="0"/>
                          <a:ea typeface="Calibri" panose="020F0502020204030204" pitchFamily="34" charset="0"/>
                          <a:cs typeface="Times New Roman" panose="02020603050405020304" pitchFamily="18" charset="0"/>
                        </a:rPr>
                        <a:t>Descripción</a:t>
                      </a:r>
                      <a:endParaRPr lang="es-CO"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118842" marR="1188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5700">
                <a:tc>
                  <a:txBody>
                    <a:bodyPr/>
                    <a:lstStyle/>
                    <a:p>
                      <a:pPr marL="540385" indent="-90170" algn="just">
                        <a:lnSpc>
                          <a:spcPct val="107000"/>
                        </a:lnSpc>
                        <a:spcAft>
                          <a:spcPts val="0"/>
                        </a:spcAft>
                      </a:pPr>
                      <a:r>
                        <a:rPr lang="es-AR" sz="1200">
                          <a:effectLst/>
                          <a:latin typeface="Arial" panose="020B0604020202020204" pitchFamily="34" charset="0"/>
                          <a:ea typeface="Calibri" panose="020F0502020204030204" pitchFamily="34" charset="0"/>
                          <a:cs typeface="Times New Roman" panose="02020603050405020304" pitchFamily="18" charset="0"/>
                        </a:rPr>
                        <a:t>220028	</a:t>
                      </a:r>
                      <a:endParaRPr lang="pt-BR" sz="1900">
                        <a:effectLst/>
                        <a:latin typeface="Calibri" panose="020F0502020204030204" pitchFamily="34" charset="0"/>
                        <a:ea typeface="Calibri" panose="020F0502020204030204" pitchFamily="34" charset="0"/>
                        <a:cs typeface="Times New Roman" panose="02020603050405020304" pitchFamily="18" charset="0"/>
                      </a:endParaRPr>
                    </a:p>
                  </a:txBody>
                  <a:tcPr marL="118842" marR="1188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fr-B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CABLE 3x0,75x3m - IEC 320 RETA CERT. </a:t>
                      </a:r>
                      <a:r>
                        <a:rPr lang="es-A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INMETRO</a:t>
                      </a:r>
                      <a:endParaRPr lang="pt-BR"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8842" marR="1188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14" name="Grupo 13"/>
          <p:cNvGrpSpPr/>
          <p:nvPr/>
        </p:nvGrpSpPr>
        <p:grpSpPr>
          <a:xfrm>
            <a:off x="1" y="-34583"/>
            <a:ext cx="12192000" cy="1100339"/>
            <a:chOff x="1" y="-34583"/>
            <a:chExt cx="12192000" cy="1100339"/>
          </a:xfrm>
        </p:grpSpPr>
        <p:pic>
          <p:nvPicPr>
            <p:cNvPr id="15" name="Imagem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1" name="Imagem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3" name="Imagem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455640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ela 8"/>
          <p:cNvGraphicFramePr>
            <a:graphicFrameLocks noGrp="1"/>
          </p:cNvGraphicFramePr>
          <p:nvPr>
            <p:extLst>
              <p:ext uri="{D42A27DB-BD31-4B8C-83A1-F6EECF244321}">
                <p14:modId xmlns:p14="http://schemas.microsoft.com/office/powerpoint/2010/main" val="2958958638"/>
              </p:ext>
            </p:extLst>
          </p:nvPr>
        </p:nvGraphicFramePr>
        <p:xfrm>
          <a:off x="4900806" y="2288259"/>
          <a:ext cx="6699926" cy="1007352"/>
        </p:xfrm>
        <a:graphic>
          <a:graphicData uri="http://schemas.openxmlformats.org/drawingml/2006/table">
            <a:tbl>
              <a:tblPr firstRow="1" firstCol="1" bandRow="1"/>
              <a:tblGrid>
                <a:gridCol w="1455522">
                  <a:extLst>
                    <a:ext uri="{9D8B030D-6E8A-4147-A177-3AD203B41FA5}">
                      <a16:colId xmlns:a16="http://schemas.microsoft.com/office/drawing/2014/main" val="20000"/>
                    </a:ext>
                  </a:extLst>
                </a:gridCol>
                <a:gridCol w="5244404">
                  <a:extLst>
                    <a:ext uri="{9D8B030D-6E8A-4147-A177-3AD203B41FA5}">
                      <a16:colId xmlns:a16="http://schemas.microsoft.com/office/drawing/2014/main" val="20001"/>
                    </a:ext>
                  </a:extLst>
                </a:gridCol>
              </a:tblGrid>
              <a:tr h="263145">
                <a:tc>
                  <a:txBody>
                    <a:bodyPr/>
                    <a:lstStyle/>
                    <a:p>
                      <a:pPr marL="540385" indent="-90170" algn="just">
                        <a:lnSpc>
                          <a:spcPct val="107000"/>
                        </a:lnSpc>
                        <a:spcAft>
                          <a:spcPts val="0"/>
                        </a:spcAft>
                      </a:pPr>
                      <a:r>
                        <a:rPr lang="es-AR" sz="1200" dirty="0">
                          <a:effectLst/>
                          <a:latin typeface="Arial" panose="020B0604020202020204" pitchFamily="34" charset="0"/>
                          <a:ea typeface="Calibri" panose="020F0502020204030204" pitchFamily="34" charset="0"/>
                          <a:cs typeface="Times New Roman" panose="02020603050405020304" pitchFamily="18" charset="0"/>
                        </a:rPr>
                        <a:t>Cód.</a:t>
                      </a:r>
                      <a:endParaRPr lang="pt-BR"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11015" marR="111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0385" indent="-90170" algn="just">
                        <a:lnSpc>
                          <a:spcPct val="107000"/>
                        </a:lnSpc>
                        <a:spcAft>
                          <a:spcPts val="0"/>
                        </a:spcAft>
                      </a:pPr>
                      <a:r>
                        <a:rPr lang="pt-BR" sz="1200" noProof="0" dirty="0">
                          <a:effectLst/>
                          <a:latin typeface="Arial" panose="020B0604020202020204" pitchFamily="34" charset="0"/>
                          <a:ea typeface="Calibri" panose="020F0502020204030204" pitchFamily="34" charset="0"/>
                          <a:cs typeface="Times New Roman" panose="02020603050405020304" pitchFamily="18" charset="0"/>
                        </a:rPr>
                        <a:t>Descrição</a:t>
                      </a:r>
                      <a:endParaRPr lang="pt-BR" sz="17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111015" marR="111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0531">
                <a:tc>
                  <a:txBody>
                    <a:bodyPr/>
                    <a:lstStyle/>
                    <a:p>
                      <a:pPr marL="540385" indent="-90170" algn="just">
                        <a:lnSpc>
                          <a:spcPct val="107000"/>
                        </a:lnSpc>
                        <a:spcAft>
                          <a:spcPts val="0"/>
                        </a:spcAft>
                      </a:pPr>
                      <a:r>
                        <a:rPr lang="es-AR" sz="1200">
                          <a:effectLst/>
                          <a:latin typeface="Arial" panose="020B0604020202020204" pitchFamily="34" charset="0"/>
                          <a:ea typeface="Calibri" panose="020F0502020204030204" pitchFamily="34" charset="0"/>
                          <a:cs typeface="Times New Roman" panose="02020603050405020304" pitchFamily="18" charset="0"/>
                        </a:rPr>
                        <a:t>011103</a:t>
                      </a:r>
                      <a:endParaRPr lang="pt-BR" sz="1700">
                        <a:effectLst/>
                        <a:latin typeface="Calibri" panose="020F0502020204030204" pitchFamily="34" charset="0"/>
                        <a:ea typeface="Calibri" panose="020F0502020204030204" pitchFamily="34" charset="0"/>
                        <a:cs typeface="Times New Roman" panose="02020603050405020304" pitchFamily="18" charset="0"/>
                      </a:endParaRPr>
                    </a:p>
                  </a:txBody>
                  <a:tcPr marL="111015" marR="111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C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FUSIBLE </a:t>
                      </a:r>
                      <a:r>
                        <a:rPr lang="es-CO" sz="1200" dirty="0">
                          <a:effectLst/>
                          <a:latin typeface="Arial" panose="020B0604020202020204" pitchFamily="34" charset="0"/>
                          <a:ea typeface="Calibri" panose="020F0502020204030204" pitchFamily="34" charset="0"/>
                          <a:cs typeface="Times New Roman" panose="02020603050405020304" pitchFamily="18" charset="0"/>
                        </a:rPr>
                        <a:t>(F1/F2) </a:t>
                      </a:r>
                      <a:r>
                        <a:rPr lang="es-C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 X 20mm CON RETARDO (ITC) </a:t>
                      </a:r>
                      <a:r>
                        <a:rPr lang="es-CO" sz="1200" dirty="0">
                          <a:effectLst/>
                          <a:latin typeface="Arial" panose="020B0604020202020204" pitchFamily="34" charset="0"/>
                          <a:ea typeface="Calibri" panose="020F0502020204030204" pitchFamily="34" charset="0"/>
                          <a:cs typeface="Times New Roman" panose="02020603050405020304" pitchFamily="18" charset="0"/>
                        </a:rPr>
                        <a:t>6A (110V) (127V)</a:t>
                      </a:r>
                      <a:endParaRPr lang="pt-BR"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11015" marR="111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3145">
                <a:tc>
                  <a:txBody>
                    <a:bodyPr/>
                    <a:lstStyle/>
                    <a:p>
                      <a:pPr marL="540385" indent="-90170" algn="just">
                        <a:lnSpc>
                          <a:spcPct val="107000"/>
                        </a:lnSpc>
                        <a:spcAft>
                          <a:spcPts val="0"/>
                        </a:spcAft>
                      </a:pPr>
                      <a:r>
                        <a:rPr lang="es-AR" sz="1200">
                          <a:effectLst/>
                          <a:latin typeface="Arial" panose="020B0604020202020204" pitchFamily="34" charset="0"/>
                          <a:ea typeface="Calibri" panose="020F0502020204030204" pitchFamily="34" charset="0"/>
                          <a:cs typeface="Times New Roman" panose="02020603050405020304" pitchFamily="18" charset="0"/>
                        </a:rPr>
                        <a:t>013381</a:t>
                      </a:r>
                      <a:endParaRPr lang="pt-BR" sz="1700">
                        <a:effectLst/>
                        <a:latin typeface="Calibri" panose="020F0502020204030204" pitchFamily="34" charset="0"/>
                        <a:ea typeface="Calibri" panose="020F0502020204030204" pitchFamily="34" charset="0"/>
                        <a:cs typeface="Times New Roman" panose="02020603050405020304" pitchFamily="18" charset="0"/>
                      </a:endParaRPr>
                    </a:p>
                  </a:txBody>
                  <a:tcPr marL="111015" marR="111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C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FUSIBLE </a:t>
                      </a:r>
                      <a:r>
                        <a:rPr lang="es-CO" sz="1200" dirty="0">
                          <a:effectLst/>
                          <a:latin typeface="Arial" panose="020B0604020202020204" pitchFamily="34" charset="0"/>
                          <a:ea typeface="Calibri" panose="020F0502020204030204" pitchFamily="34" charset="0"/>
                          <a:cs typeface="Times New Roman" panose="02020603050405020304" pitchFamily="18" charset="0"/>
                        </a:rPr>
                        <a:t>(F1/F2) </a:t>
                      </a:r>
                      <a:r>
                        <a:rPr lang="es-C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 X 20mm CON RETARDO (ITC) </a:t>
                      </a:r>
                      <a:r>
                        <a:rPr lang="es-CO" sz="1200" dirty="0">
                          <a:effectLst/>
                          <a:latin typeface="Arial" panose="020B0604020202020204" pitchFamily="34" charset="0"/>
                          <a:ea typeface="Calibri" panose="020F0502020204030204" pitchFamily="34" charset="0"/>
                          <a:cs typeface="Times New Roman" panose="02020603050405020304" pitchFamily="18" charset="0"/>
                        </a:rPr>
                        <a:t>3,15V 220V ()</a:t>
                      </a:r>
                      <a:endParaRPr lang="pt-BR"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11015" marR="111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0531">
                <a:tc>
                  <a:txBody>
                    <a:bodyPr/>
                    <a:lstStyle/>
                    <a:p>
                      <a:pPr marL="540385" indent="-90170" algn="just">
                        <a:lnSpc>
                          <a:spcPct val="107000"/>
                        </a:lnSpc>
                        <a:spcAft>
                          <a:spcPts val="0"/>
                        </a:spcAft>
                      </a:pPr>
                      <a:r>
                        <a:rPr lang="es-AR"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013448</a:t>
                      </a:r>
                      <a:endParaRPr lang="pt-BR" sz="1700">
                        <a:effectLst/>
                        <a:latin typeface="Calibri" panose="020F0502020204030204" pitchFamily="34" charset="0"/>
                        <a:ea typeface="Calibri" panose="020F0502020204030204" pitchFamily="34" charset="0"/>
                        <a:cs typeface="Times New Roman" panose="02020603050405020304" pitchFamily="18" charset="0"/>
                      </a:endParaRPr>
                    </a:p>
                  </a:txBody>
                  <a:tcPr marL="111015" marR="111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FILTRO SCHURTER 5707 IP 54 INLET GASKET M5 - 5707.0803.312.22</a:t>
                      </a:r>
                      <a:endParaRPr lang="pt-BR"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11015" marR="111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2" name="Grupo 1"/>
          <p:cNvGrpSpPr/>
          <p:nvPr/>
        </p:nvGrpSpPr>
        <p:grpSpPr>
          <a:xfrm>
            <a:off x="629289" y="4496119"/>
            <a:ext cx="3507365" cy="1508125"/>
            <a:chOff x="629289" y="4059697"/>
            <a:chExt cx="3507365" cy="1508125"/>
          </a:xfrm>
        </p:grpSpPr>
        <p:pic>
          <p:nvPicPr>
            <p:cNvPr id="19" name="Imagem 18"/>
            <p:cNvPicPr/>
            <p:nvPr/>
          </p:nvPicPr>
          <p:blipFill>
            <a:blip r:embed="rId5" cstate="print">
              <a:extLst>
                <a:ext uri="{28A0092B-C50C-407E-A947-70E740481C1C}">
                  <a14:useLocalDpi xmlns:a14="http://schemas.microsoft.com/office/drawing/2010/main" val="0"/>
                </a:ext>
              </a:extLst>
            </a:blip>
            <a:stretch>
              <a:fillRect/>
            </a:stretch>
          </p:blipFill>
          <p:spPr>
            <a:xfrm>
              <a:off x="783219" y="4059697"/>
              <a:ext cx="3353435" cy="1508125"/>
            </a:xfrm>
            <a:prstGeom prst="rect">
              <a:avLst/>
            </a:prstGeom>
          </p:spPr>
        </p:pic>
        <p:cxnSp>
          <p:nvCxnSpPr>
            <p:cNvPr id="23" name="Conector de seta reta 22"/>
            <p:cNvCxnSpPr/>
            <p:nvPr/>
          </p:nvCxnSpPr>
          <p:spPr>
            <a:xfrm>
              <a:off x="1609354" y="4766684"/>
              <a:ext cx="1198880" cy="620395"/>
            </a:xfrm>
            <a:prstGeom prst="straightConnector1">
              <a:avLst/>
            </a:prstGeom>
            <a:noFill/>
            <a:ln w="19050" cap="flat" cmpd="sng" algn="ctr">
              <a:solidFill>
                <a:srgbClr val="FF0000"/>
              </a:solidFill>
              <a:prstDash val="solid"/>
              <a:miter lim="800000"/>
              <a:tailEnd type="triangle"/>
            </a:ln>
            <a:effectLst/>
          </p:spPr>
        </p:cxnSp>
        <p:sp>
          <p:nvSpPr>
            <p:cNvPr id="24" name="Caixa de texto 60"/>
            <p:cNvSpPr txBox="1"/>
            <p:nvPr/>
          </p:nvSpPr>
          <p:spPr>
            <a:xfrm>
              <a:off x="629289" y="4486742"/>
              <a:ext cx="1274181" cy="28448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defRPr/>
              </a:pPr>
              <a:r>
                <a:rPr lang="es-CO" sz="1200" kern="0" dirty="0">
                  <a:solidFill>
                    <a:srgbClr val="E7E6E6">
                      <a:lumMod val="50000"/>
                    </a:srgbClr>
                  </a:solidFill>
                  <a:ea typeface="Calibri" panose="020F0502020204030204" pitchFamily="34" charset="0"/>
                  <a:cs typeface="Times New Roman" panose="02020603050405020304" pitchFamily="18" charset="0"/>
                </a:rPr>
                <a:t>Fusibles</a:t>
              </a:r>
              <a:r>
                <a:rPr lang="pt-BR" sz="1200" kern="0" dirty="0">
                  <a:solidFill>
                    <a:srgbClr val="E7E6E6">
                      <a:lumMod val="50000"/>
                    </a:srgbClr>
                  </a:solidFill>
                  <a:ea typeface="Calibri" panose="020F0502020204030204" pitchFamily="34" charset="0"/>
                  <a:cs typeface="Times New Roman" panose="02020603050405020304" pitchFamily="18" charset="0"/>
                </a:rPr>
                <a:t> F1/F2</a:t>
              </a:r>
              <a:endParaRPr lang="pt-BR" kern="0" dirty="0">
                <a:solidFill>
                  <a:srgbClr val="E7E6E6">
                    <a:lumMod val="50000"/>
                  </a:srgbClr>
                </a:solidFill>
                <a:ea typeface="Calibri" panose="020F0502020204030204" pitchFamily="34" charset="0"/>
                <a:cs typeface="Times New Roman" panose="02020603050405020304" pitchFamily="18" charset="0"/>
              </a:endParaRPr>
            </a:p>
          </p:txBody>
        </p:sp>
      </p:grpSp>
      <p:sp>
        <p:nvSpPr>
          <p:cNvPr id="26"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5" name="CaixaDeTexto 14"/>
          <p:cNvSpPr txBox="1"/>
          <p:nvPr/>
        </p:nvSpPr>
        <p:spPr>
          <a:xfrm>
            <a:off x="554119" y="2159195"/>
            <a:ext cx="4069836" cy="2031325"/>
          </a:xfrm>
          <a:prstGeom prst="rect">
            <a:avLst/>
          </a:prstGeom>
          <a:noFill/>
        </p:spPr>
        <p:txBody>
          <a:bodyPr wrap="square" rtlCol="0">
            <a:spAutoFit/>
          </a:bodyPr>
          <a:lstStyle/>
          <a:p>
            <a:pPr algn="just"/>
            <a:r>
              <a:rPr lang="es-ES" dirty="0">
                <a:solidFill>
                  <a:srgbClr val="E7E6E6">
                    <a:lumMod val="50000"/>
                  </a:srgbClr>
                </a:solidFill>
              </a:rPr>
              <a:t>3.3 Verificar la integridad del fusible del filtro de entrada.</a:t>
            </a:r>
          </a:p>
          <a:p>
            <a:pPr algn="just"/>
            <a:endParaRPr lang="es-ES" dirty="0">
              <a:solidFill>
                <a:srgbClr val="E7E6E6">
                  <a:lumMod val="50000"/>
                </a:srgbClr>
              </a:solidFill>
            </a:endParaRPr>
          </a:p>
          <a:p>
            <a:pPr algn="just"/>
            <a:r>
              <a:rPr lang="es-ES" dirty="0">
                <a:solidFill>
                  <a:srgbClr val="E7E6E6">
                    <a:lumMod val="50000"/>
                  </a:srgbClr>
                </a:solidFill>
              </a:rPr>
              <a:t>Usando un multímetro, verifique la integridad de los dos fusibles del filtro de entrada.</a:t>
            </a:r>
          </a:p>
          <a:p>
            <a:pPr algn="just"/>
            <a:r>
              <a:rPr lang="es-ES" dirty="0">
                <a:solidFill>
                  <a:srgbClr val="E7E6E6">
                    <a:lumMod val="50000"/>
                  </a:srgbClr>
                </a:solidFill>
              </a:rPr>
              <a:t>Ubicación de los fusibles F1/F2:</a:t>
            </a:r>
            <a:endParaRPr lang="pt-BR" dirty="0">
              <a:solidFill>
                <a:srgbClr val="E7E6E6">
                  <a:lumMod val="50000"/>
                </a:srgbClr>
              </a:solidFill>
            </a:endParaRPr>
          </a:p>
        </p:txBody>
      </p:sp>
      <p:grpSp>
        <p:nvGrpSpPr>
          <p:cNvPr id="5" name="Grupo 4"/>
          <p:cNvGrpSpPr/>
          <p:nvPr/>
        </p:nvGrpSpPr>
        <p:grpSpPr>
          <a:xfrm>
            <a:off x="5685307" y="3827166"/>
            <a:ext cx="4689854" cy="2470324"/>
            <a:chOff x="5685307" y="3827166"/>
            <a:chExt cx="4689854" cy="2470324"/>
          </a:xfrm>
        </p:grpSpPr>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5307" y="3827166"/>
              <a:ext cx="4689854" cy="2470324"/>
            </a:xfrm>
            <a:prstGeom prst="rect">
              <a:avLst/>
            </a:prstGeom>
          </p:spPr>
        </p:pic>
        <p:sp>
          <p:nvSpPr>
            <p:cNvPr id="21" name="Elipse 20"/>
            <p:cNvSpPr/>
            <p:nvPr/>
          </p:nvSpPr>
          <p:spPr>
            <a:xfrm>
              <a:off x="6405564" y="4870450"/>
              <a:ext cx="1252536" cy="51457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grpSp>
        <p:nvGrpSpPr>
          <p:cNvPr id="17" name="Grupo 16"/>
          <p:cNvGrpSpPr/>
          <p:nvPr/>
        </p:nvGrpSpPr>
        <p:grpSpPr>
          <a:xfrm>
            <a:off x="1" y="-34583"/>
            <a:ext cx="12192000" cy="1100339"/>
            <a:chOff x="1" y="-34583"/>
            <a:chExt cx="12192000" cy="1100339"/>
          </a:xfrm>
        </p:grpSpPr>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5" name="Imagem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7" name="Imagem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590323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606867268"/>
              </p:ext>
            </p:extLst>
          </p:nvPr>
        </p:nvGraphicFramePr>
        <p:xfrm>
          <a:off x="554118" y="5837845"/>
          <a:ext cx="5233617" cy="457708"/>
        </p:xfrm>
        <a:graphic>
          <a:graphicData uri="http://schemas.openxmlformats.org/drawingml/2006/table">
            <a:tbl>
              <a:tblPr firstRow="1" firstCol="1" bandRow="1"/>
              <a:tblGrid>
                <a:gridCol w="589495">
                  <a:extLst>
                    <a:ext uri="{9D8B030D-6E8A-4147-A177-3AD203B41FA5}">
                      <a16:colId xmlns:a16="http://schemas.microsoft.com/office/drawing/2014/main" val="20000"/>
                    </a:ext>
                  </a:extLst>
                </a:gridCol>
                <a:gridCol w="4644122">
                  <a:extLst>
                    <a:ext uri="{9D8B030D-6E8A-4147-A177-3AD203B41FA5}">
                      <a16:colId xmlns:a16="http://schemas.microsoft.com/office/drawing/2014/main" val="20001"/>
                    </a:ext>
                  </a:extLst>
                </a:gridCol>
              </a:tblGrid>
              <a:tr h="0">
                <a:tc>
                  <a:txBody>
                    <a:bodyPr/>
                    <a:lstStyle/>
                    <a:p>
                      <a:pPr>
                        <a:lnSpc>
                          <a:spcPct val="107000"/>
                        </a:lnSpc>
                        <a:spcAft>
                          <a:spcPts val="0"/>
                        </a:spcAft>
                      </a:pP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100" noProof="0" dirty="0">
                          <a:effectLst/>
                          <a:latin typeface="Arial" panose="020B0604020202020204" pitchFamily="34" charset="0"/>
                          <a:ea typeface="Calibri" panose="020F0502020204030204" pitchFamily="34" charset="0"/>
                          <a:cs typeface="Times New Roman" panose="02020603050405020304" pitchFamily="18" charset="0"/>
                        </a:rPr>
                        <a:t>Retire el carenado con cuidado para no dañar los conectores que lleva acoplados.</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24577" name="Imagem 495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523" y="5903649"/>
            <a:ext cx="371475" cy="33337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p:cNvGrpSpPr/>
          <p:nvPr/>
        </p:nvGrpSpPr>
        <p:grpSpPr>
          <a:xfrm>
            <a:off x="7381192" y="1537855"/>
            <a:ext cx="4260336" cy="3757677"/>
            <a:chOff x="4471856" y="2936595"/>
            <a:chExt cx="2665294" cy="2350827"/>
          </a:xfrm>
        </p:grpSpPr>
        <p:pic>
          <p:nvPicPr>
            <p:cNvPr id="24588" name="Imagem 49562" descr="20190911_135538(0)"/>
            <p:cNvPicPr>
              <a:picLocks noChangeAspect="1" noChangeArrowheads="1"/>
            </p:cNvPicPr>
            <p:nvPr/>
          </p:nvPicPr>
          <p:blipFill rotWithShape="1">
            <a:blip r:embed="rId4">
              <a:extLst>
                <a:ext uri="{28A0092B-C50C-407E-A947-70E740481C1C}">
                  <a14:useLocalDpi xmlns:a14="http://schemas.microsoft.com/office/drawing/2010/main" val="0"/>
                </a:ext>
              </a:extLst>
            </a:blip>
            <a:srcRect l="11426" t="12973" r="6779" b="32938"/>
            <a:stretch/>
          </p:blipFill>
          <p:spPr bwMode="auto">
            <a:xfrm>
              <a:off x="4471856" y="2936595"/>
              <a:ext cx="2665294" cy="2350827"/>
            </a:xfrm>
            <a:prstGeom prst="rect">
              <a:avLst/>
            </a:prstGeom>
            <a:noFill/>
            <a:extLst>
              <a:ext uri="{909E8E84-426E-40DD-AFC4-6F175D3DCCD1}">
                <a14:hiddenFill xmlns:a14="http://schemas.microsoft.com/office/drawing/2010/main">
                  <a:solidFill>
                    <a:srgbClr val="FFFFFF"/>
                  </a:solidFill>
                </a14:hiddenFill>
              </a:ext>
            </a:extLst>
          </p:spPr>
        </p:pic>
        <p:sp>
          <p:nvSpPr>
            <p:cNvPr id="18" name="Seta para a direita 17"/>
            <p:cNvSpPr/>
            <p:nvPr/>
          </p:nvSpPr>
          <p:spPr>
            <a:xfrm rot="2559385">
              <a:off x="5501298" y="4706787"/>
              <a:ext cx="304800" cy="1143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sp>
          <p:nvSpPr>
            <p:cNvPr id="19" name="Seta para a direita 18"/>
            <p:cNvSpPr/>
            <p:nvPr/>
          </p:nvSpPr>
          <p:spPr>
            <a:xfrm rot="2559385">
              <a:off x="4539273" y="4659162"/>
              <a:ext cx="304800" cy="1143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sp>
          <p:nvSpPr>
            <p:cNvPr id="20" name="Seta para a direita 19"/>
            <p:cNvSpPr/>
            <p:nvPr/>
          </p:nvSpPr>
          <p:spPr>
            <a:xfrm rot="2559385">
              <a:off x="6472848" y="4721075"/>
              <a:ext cx="304800" cy="1143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sp>
          <p:nvSpPr>
            <p:cNvPr id="21" name="Seta para a direita 20"/>
            <p:cNvSpPr/>
            <p:nvPr/>
          </p:nvSpPr>
          <p:spPr>
            <a:xfrm rot="8103787">
              <a:off x="6700200" y="3905314"/>
              <a:ext cx="304800" cy="1143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sp>
          <p:nvSpPr>
            <p:cNvPr id="23" name="Seta para a direita 22"/>
            <p:cNvSpPr/>
            <p:nvPr/>
          </p:nvSpPr>
          <p:spPr>
            <a:xfrm rot="2559385">
              <a:off x="4800805" y="3769952"/>
              <a:ext cx="304800" cy="1143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sp>
          <p:nvSpPr>
            <p:cNvPr id="24" name="Seta para a direita 23"/>
            <p:cNvSpPr/>
            <p:nvPr/>
          </p:nvSpPr>
          <p:spPr>
            <a:xfrm rot="8016865">
              <a:off x="6547800" y="3797364"/>
              <a:ext cx="304800" cy="1143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sp>
          <p:nvSpPr>
            <p:cNvPr id="25" name="Seta para a direita 24"/>
            <p:cNvSpPr/>
            <p:nvPr/>
          </p:nvSpPr>
          <p:spPr>
            <a:xfrm rot="2559385">
              <a:off x="4643642" y="3866789"/>
              <a:ext cx="304800" cy="1143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sp>
          <p:nvSpPr>
            <p:cNvPr id="26" name="Seta para a direita 25"/>
            <p:cNvSpPr/>
            <p:nvPr/>
          </p:nvSpPr>
          <p:spPr>
            <a:xfrm rot="16200000">
              <a:off x="5532616" y="4167868"/>
              <a:ext cx="304800" cy="1143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sp>
          <p:nvSpPr>
            <p:cNvPr id="27" name="Seta para a direita 26"/>
            <p:cNvSpPr/>
            <p:nvPr/>
          </p:nvSpPr>
          <p:spPr>
            <a:xfrm rot="16200000">
              <a:off x="5710941" y="4164485"/>
              <a:ext cx="304800" cy="1143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grpSp>
      <p:sp>
        <p:nvSpPr>
          <p:cNvPr id="3" name="Caixa de texto 49545"/>
          <p:cNvSpPr txBox="1">
            <a:spLocks noChangeArrowheads="1"/>
          </p:cNvSpPr>
          <p:nvPr/>
        </p:nvSpPr>
        <p:spPr bwMode="auto">
          <a:xfrm>
            <a:off x="7381192" y="5429867"/>
            <a:ext cx="4260336" cy="2667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pt-BR" altLang="pt-BR" sz="1200" dirty="0">
                <a:solidFill>
                  <a:srgbClr val="E7E6E6">
                    <a:lumMod val="50000"/>
                  </a:srgbClr>
                </a:solidFill>
                <a:ea typeface="Calibri" panose="020F0502020204030204" pitchFamily="34" charset="0"/>
                <a:cs typeface="Arial" panose="020B0604020202020204" pitchFamily="34" charset="0"/>
              </a:rPr>
              <a:t>Figura c: Retire </a:t>
            </a:r>
            <a:r>
              <a:rPr lang="pt-BR" altLang="pt-BR" sz="1200" dirty="0" err="1">
                <a:solidFill>
                  <a:srgbClr val="E7E6E6">
                    <a:lumMod val="50000"/>
                  </a:srgbClr>
                </a:solidFill>
                <a:ea typeface="Calibri" panose="020F0502020204030204" pitchFamily="34" charset="0"/>
                <a:cs typeface="Arial" panose="020B0604020202020204" pitchFamily="34" charset="0"/>
              </a:rPr>
              <a:t>el</a:t>
            </a:r>
            <a:r>
              <a:rPr lang="pt-BR" altLang="pt-BR" sz="1200" dirty="0">
                <a:solidFill>
                  <a:srgbClr val="E7E6E6">
                    <a:lumMod val="50000"/>
                  </a:srgbClr>
                </a:solidFill>
                <a:ea typeface="Calibri" panose="020F0502020204030204" pitchFamily="34" charset="0"/>
                <a:cs typeface="Arial" panose="020B0604020202020204" pitchFamily="34" charset="0"/>
              </a:rPr>
              <a:t> carenado </a:t>
            </a:r>
            <a:r>
              <a:rPr lang="pt-BR" altLang="pt-BR" sz="1200" dirty="0" err="1">
                <a:solidFill>
                  <a:srgbClr val="E7E6E6">
                    <a:lumMod val="50000"/>
                  </a:srgbClr>
                </a:solidFill>
                <a:ea typeface="Calibri" panose="020F0502020204030204" pitchFamily="34" charset="0"/>
                <a:cs typeface="Arial" panose="020B0604020202020204" pitchFamily="34" charset="0"/>
              </a:rPr>
              <a:t>trasero</a:t>
            </a:r>
            <a:endParaRPr lang="pt-BR" altLang="pt-BR" sz="1200" dirty="0">
              <a:solidFill>
                <a:srgbClr val="E7E6E6">
                  <a:lumMod val="50000"/>
                </a:srgbClr>
              </a:solidFill>
            </a:endParaRPr>
          </a:p>
        </p:txBody>
      </p:sp>
      <p:sp>
        <p:nvSpPr>
          <p:cNvPr id="3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32" name="CaixaDeTexto 31"/>
          <p:cNvSpPr txBox="1"/>
          <p:nvPr/>
        </p:nvSpPr>
        <p:spPr>
          <a:xfrm>
            <a:off x="554119" y="2159195"/>
            <a:ext cx="4882306" cy="1477328"/>
          </a:xfrm>
          <a:prstGeom prst="rect">
            <a:avLst/>
          </a:prstGeom>
          <a:noFill/>
        </p:spPr>
        <p:txBody>
          <a:bodyPr wrap="square" rtlCol="0">
            <a:spAutoFit/>
          </a:bodyPr>
          <a:lstStyle/>
          <a:p>
            <a:pPr algn="just"/>
            <a:r>
              <a:rPr lang="es-CO" dirty="0">
                <a:solidFill>
                  <a:srgbClr val="E7E6E6">
                    <a:lumMod val="50000"/>
                  </a:srgbClr>
                </a:solidFill>
              </a:rPr>
              <a:t>3.4 Medición de voltaje del filtro de entrada</a:t>
            </a:r>
          </a:p>
          <a:p>
            <a:pPr algn="just"/>
            <a:r>
              <a:rPr lang="es-CO" dirty="0">
                <a:solidFill>
                  <a:srgbClr val="E7E6E6">
                    <a:lumMod val="50000"/>
                  </a:srgbClr>
                </a:solidFill>
              </a:rPr>
              <a:t>Para medir el voltaje del filtro de entrada, retire el carenado como se muestra en la figura.</a:t>
            </a:r>
          </a:p>
          <a:p>
            <a:pPr algn="just"/>
            <a:br>
              <a:rPr lang="es-CO" dirty="0">
                <a:solidFill>
                  <a:srgbClr val="E7E6E6">
                    <a:lumMod val="50000"/>
                  </a:srgbClr>
                </a:solidFill>
              </a:rPr>
            </a:br>
            <a:r>
              <a:rPr lang="es-CO" dirty="0">
                <a:solidFill>
                  <a:srgbClr val="E7E6E6">
                    <a:lumMod val="50000"/>
                  </a:srgbClr>
                </a:solidFill>
              </a:rPr>
              <a:t>Quitar el carenado trasero.</a:t>
            </a:r>
          </a:p>
        </p:txBody>
      </p:sp>
      <p:sp>
        <p:nvSpPr>
          <p:cNvPr id="35" name="CaixaDeTexto 34"/>
          <p:cNvSpPr txBox="1"/>
          <p:nvPr/>
        </p:nvSpPr>
        <p:spPr>
          <a:xfrm>
            <a:off x="554119" y="4691017"/>
            <a:ext cx="5414881" cy="646331"/>
          </a:xfrm>
          <a:prstGeom prst="rect">
            <a:avLst/>
          </a:prstGeom>
          <a:noFill/>
        </p:spPr>
        <p:txBody>
          <a:bodyPr wrap="square" rtlCol="0">
            <a:spAutoFit/>
          </a:bodyPr>
          <a:lstStyle/>
          <a:p>
            <a:pPr algn="just"/>
            <a:r>
              <a:rPr lang="es-ES" dirty="0">
                <a:solidFill>
                  <a:srgbClr val="E7E6E6">
                    <a:lumMod val="50000"/>
                  </a:srgbClr>
                </a:solidFill>
              </a:rPr>
              <a:t>Retire los tornillos M6 con una llave Allen de 4 mm;</a:t>
            </a:r>
          </a:p>
          <a:p>
            <a:pPr algn="just"/>
            <a:r>
              <a:rPr lang="es-ES" dirty="0">
                <a:solidFill>
                  <a:srgbClr val="E7E6E6">
                    <a:lumMod val="50000"/>
                  </a:srgbClr>
                </a:solidFill>
              </a:rPr>
              <a:t>Retire los tornillos M4 con una llave Allen de 2,5 mm;</a:t>
            </a:r>
          </a:p>
        </p:txBody>
      </p:sp>
      <p:grpSp>
        <p:nvGrpSpPr>
          <p:cNvPr id="28" name="Grupo 27"/>
          <p:cNvGrpSpPr/>
          <p:nvPr/>
        </p:nvGrpSpPr>
        <p:grpSpPr>
          <a:xfrm>
            <a:off x="1" y="-34583"/>
            <a:ext cx="12192000" cy="1100339"/>
            <a:chOff x="1" y="-34583"/>
            <a:chExt cx="12192000" cy="1100339"/>
          </a:xfrm>
        </p:grpSpPr>
        <p:pic>
          <p:nvPicPr>
            <p:cNvPr id="29" name="Imagem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30" name="Imagem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31" name="Imagem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633225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a 8"/>
          <p:cNvGraphicFramePr>
            <a:graphicFrameLocks noGrp="1"/>
          </p:cNvGraphicFramePr>
          <p:nvPr>
            <p:extLst>
              <p:ext uri="{D42A27DB-BD31-4B8C-83A1-F6EECF244321}">
                <p14:modId xmlns:p14="http://schemas.microsoft.com/office/powerpoint/2010/main" val="2086275026"/>
              </p:ext>
            </p:extLst>
          </p:nvPr>
        </p:nvGraphicFramePr>
        <p:xfrm>
          <a:off x="611808" y="4454391"/>
          <a:ext cx="5550410" cy="457708"/>
        </p:xfrm>
        <a:graphic>
          <a:graphicData uri="http://schemas.openxmlformats.org/drawingml/2006/table">
            <a:tbl>
              <a:tblPr firstRow="1" firstCol="1" bandRow="1"/>
              <a:tblGrid>
                <a:gridCol w="625177">
                  <a:extLst>
                    <a:ext uri="{9D8B030D-6E8A-4147-A177-3AD203B41FA5}">
                      <a16:colId xmlns:a16="http://schemas.microsoft.com/office/drawing/2014/main" val="20000"/>
                    </a:ext>
                  </a:extLst>
                </a:gridCol>
                <a:gridCol w="4925233">
                  <a:extLst>
                    <a:ext uri="{9D8B030D-6E8A-4147-A177-3AD203B41FA5}">
                      <a16:colId xmlns:a16="http://schemas.microsoft.com/office/drawing/2014/main" val="20001"/>
                    </a:ext>
                  </a:extLst>
                </a:gridCol>
              </a:tblGrid>
              <a:tr h="0">
                <a:tc>
                  <a:txBody>
                    <a:bodyPr/>
                    <a:lstStyle/>
                    <a:p>
                      <a:pPr>
                        <a:lnSpc>
                          <a:spcPct val="107000"/>
                        </a:lnSpc>
                        <a:spcAft>
                          <a:spcPts val="0"/>
                        </a:spcAft>
                      </a:pP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CO" sz="1100" dirty="0">
                          <a:effectLst/>
                          <a:latin typeface="Arial" panose="020B0604020202020204" pitchFamily="34" charset="0"/>
                          <a:ea typeface="Calibri" panose="020F0502020204030204" pitchFamily="34" charset="0"/>
                          <a:cs typeface="Times New Roman" panose="02020603050405020304" pitchFamily="18" charset="0"/>
                        </a:rPr>
                        <a:t> </a:t>
                      </a:r>
                      <a:r>
                        <a:rPr lang="es-ES" sz="1100" dirty="0">
                          <a:effectLst/>
                          <a:latin typeface="Arial" panose="020B0604020202020204" pitchFamily="34" charset="0"/>
                          <a:ea typeface="Calibri" panose="020F0502020204030204" pitchFamily="34" charset="0"/>
                          <a:cs typeface="Times New Roman" panose="02020603050405020304" pitchFamily="18" charset="0"/>
                        </a:rPr>
                        <a:t>Retire los mazos de cables y, con el multímetro, mida los polos externos del filtro de entrada, como se muestra en la figura 3.</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24593" name="Imagem 495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19" y="4511984"/>
            <a:ext cx="3714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24595" name="Imagem 49564" descr="IMG_20180511_144405268"/>
          <p:cNvPicPr>
            <a:picLocks noChangeAspect="1" noChangeArrowheads="1"/>
          </p:cNvPicPr>
          <p:nvPr/>
        </p:nvPicPr>
        <p:blipFill rotWithShape="1">
          <a:blip r:embed="rId4">
            <a:extLst>
              <a:ext uri="{28A0092B-C50C-407E-A947-70E740481C1C}">
                <a14:useLocalDpi xmlns:a14="http://schemas.microsoft.com/office/drawing/2010/main" val="0"/>
              </a:ext>
            </a:extLst>
          </a:blip>
          <a:srcRect l="1" t="37971" r="4746" b="15507"/>
          <a:stretch/>
        </p:blipFill>
        <p:spPr bwMode="auto">
          <a:xfrm>
            <a:off x="6369627" y="2710983"/>
            <a:ext cx="5299364" cy="3450647"/>
          </a:xfrm>
          <a:prstGeom prst="rect">
            <a:avLst/>
          </a:prstGeom>
          <a:noFill/>
          <a:extLst>
            <a:ext uri="{909E8E84-426E-40DD-AFC4-6F175D3DCCD1}">
              <a14:hiddenFill xmlns:a14="http://schemas.microsoft.com/office/drawing/2010/main">
                <a:solidFill>
                  <a:srgbClr val="FFFFFF"/>
                </a:solidFill>
              </a14:hiddenFill>
            </a:ext>
          </a:extLst>
        </p:spPr>
      </p:pic>
      <p:sp>
        <p:nvSpPr>
          <p:cNvPr id="28" name="Caixa de texto 49546"/>
          <p:cNvSpPr txBox="1">
            <a:spLocks noChangeArrowheads="1"/>
          </p:cNvSpPr>
          <p:nvPr/>
        </p:nvSpPr>
        <p:spPr bwMode="auto">
          <a:xfrm>
            <a:off x="6369627" y="6274718"/>
            <a:ext cx="5299364" cy="2667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ES" altLang="pt-BR" sz="1200" dirty="0">
                <a:solidFill>
                  <a:srgbClr val="E7E6E6">
                    <a:lumMod val="50000"/>
                  </a:srgbClr>
                </a:solidFill>
                <a:ea typeface="Calibri" panose="020F0502020204030204" pitchFamily="34" charset="0"/>
                <a:cs typeface="Arial" panose="020B0604020202020204" pitchFamily="34" charset="0"/>
              </a:rPr>
              <a:t>Figura 3 – Medición del filtro de entrada</a:t>
            </a:r>
            <a:endParaRPr lang="pt-BR" altLang="pt-BR" sz="1200" dirty="0">
              <a:solidFill>
                <a:srgbClr val="E7E6E6">
                  <a:lumMod val="50000"/>
                </a:srgbClr>
              </a:solidFill>
            </a:endParaRPr>
          </a:p>
        </p:txBody>
      </p:sp>
      <p:sp>
        <p:nvSpPr>
          <p:cNvPr id="3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30" name="Retângulo 29"/>
          <p:cNvSpPr/>
          <p:nvPr/>
        </p:nvSpPr>
        <p:spPr>
          <a:xfrm>
            <a:off x="542365" y="1653370"/>
            <a:ext cx="10742162" cy="461665"/>
          </a:xfrm>
          <a:prstGeom prst="rect">
            <a:avLst/>
          </a:prstGeom>
        </p:spPr>
        <p:txBody>
          <a:bodyPr wrap="square">
            <a:spAutoFit/>
          </a:bodyPr>
          <a:lstStyle/>
          <a:p>
            <a:pPr eaLnBrk="0" fontAlgn="base" hangingPunct="0">
              <a:spcBef>
                <a:spcPct val="0"/>
              </a:spcBef>
              <a:spcAft>
                <a:spcPct val="0"/>
              </a:spcAft>
            </a:pPr>
            <a:r>
              <a:rPr lang="es-ES" altLang="pt-BR" sz="2400" dirty="0">
                <a:solidFill>
                  <a:srgbClr val="2B767D"/>
                </a:solidFill>
                <a:ea typeface="Calibri" panose="020F0502020204030204" pitchFamily="34" charset="0"/>
                <a:cs typeface="Arial" panose="020B0604020202020204" pitchFamily="34" charset="0"/>
              </a:rPr>
              <a:t>INSTRUCCIÓN 3 - TABLA DE DETECCIÓN DE PROBLEMAS – ELÉCTRICOS DC </a:t>
            </a:r>
          </a:p>
        </p:txBody>
      </p:sp>
      <p:sp>
        <p:nvSpPr>
          <p:cNvPr id="32" name="CaixaDeTexto 31"/>
          <p:cNvSpPr txBox="1"/>
          <p:nvPr/>
        </p:nvSpPr>
        <p:spPr>
          <a:xfrm>
            <a:off x="786421" y="2587438"/>
            <a:ext cx="5306354" cy="1200329"/>
          </a:xfrm>
          <a:prstGeom prst="rect">
            <a:avLst/>
          </a:prstGeom>
          <a:noFill/>
        </p:spPr>
        <p:txBody>
          <a:bodyPr wrap="square" rtlCol="0">
            <a:spAutoFit/>
          </a:bodyPr>
          <a:lstStyle/>
          <a:p>
            <a:pPr algn="just"/>
            <a:r>
              <a:rPr lang="es-ES" dirty="0">
                <a:solidFill>
                  <a:srgbClr val="E7E6E6">
                    <a:lumMod val="50000"/>
                  </a:srgbClr>
                </a:solidFill>
              </a:rPr>
              <a:t> En el filtro de entrada, mida el voltaje de entrada de CA. El valor medido debe ser el mismo valor que el voltaje medido en el ítem 3.1 [variación permitida ± 10%]</a:t>
            </a:r>
          </a:p>
        </p:txBody>
      </p:sp>
      <p:graphicFrame>
        <p:nvGraphicFramePr>
          <p:cNvPr id="29" name="Tabela 28"/>
          <p:cNvGraphicFramePr>
            <a:graphicFrameLocks noGrp="1"/>
          </p:cNvGraphicFramePr>
          <p:nvPr>
            <p:extLst>
              <p:ext uri="{D42A27DB-BD31-4B8C-83A1-F6EECF244321}">
                <p14:modId xmlns:p14="http://schemas.microsoft.com/office/powerpoint/2010/main" val="3519646314"/>
              </p:ext>
            </p:extLst>
          </p:nvPr>
        </p:nvGraphicFramePr>
        <p:xfrm>
          <a:off x="611808" y="5213028"/>
          <a:ext cx="5550408" cy="637096"/>
        </p:xfrm>
        <a:graphic>
          <a:graphicData uri="http://schemas.openxmlformats.org/drawingml/2006/table">
            <a:tbl>
              <a:tblPr firstRow="1" firstCol="1" bandRow="1"/>
              <a:tblGrid>
                <a:gridCol w="625176">
                  <a:extLst>
                    <a:ext uri="{9D8B030D-6E8A-4147-A177-3AD203B41FA5}">
                      <a16:colId xmlns:a16="http://schemas.microsoft.com/office/drawing/2014/main" val="20000"/>
                    </a:ext>
                  </a:extLst>
                </a:gridCol>
                <a:gridCol w="4925232">
                  <a:extLst>
                    <a:ext uri="{9D8B030D-6E8A-4147-A177-3AD203B41FA5}">
                      <a16:colId xmlns:a16="http://schemas.microsoft.com/office/drawing/2014/main" val="20001"/>
                    </a:ext>
                  </a:extLst>
                </a:gridCol>
              </a:tblGrid>
              <a:tr h="0">
                <a:tc>
                  <a:txBody>
                    <a:bodyPr/>
                    <a:lstStyle/>
                    <a:p>
                      <a:pPr>
                        <a:lnSpc>
                          <a:spcPct val="107000"/>
                        </a:lnSpc>
                        <a:spcAft>
                          <a:spcPts val="0"/>
                        </a:spcAft>
                      </a:pP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CO" sz="1100" dirty="0">
                          <a:effectLst/>
                          <a:latin typeface="Arial" panose="020B0604020202020204" pitchFamily="34" charset="0"/>
                          <a:ea typeface="Calibri" panose="020F0502020204030204" pitchFamily="34" charset="0"/>
                          <a:cs typeface="Times New Roman" panose="02020603050405020304" pitchFamily="18" charset="0"/>
                        </a:rPr>
                        <a:t> </a:t>
                      </a:r>
                      <a:r>
                        <a:rPr lang="es-ES" sz="1100" dirty="0">
                          <a:effectLst/>
                          <a:latin typeface="Arial" panose="020B0604020202020204" pitchFamily="34" charset="0"/>
                          <a:ea typeface="Calibri" panose="020F0502020204030204" pitchFamily="34" charset="0"/>
                          <a:cs typeface="Times New Roman" panose="02020603050405020304" pitchFamily="18" charset="0"/>
                        </a:rPr>
                        <a:t>Es posible que algunos equipos no tengan conexión a tierra, como se muestra en la figura, ya que la conexión a tierra se obtiene entre el contacto de la carcasa del filtro y el carenado.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36" name="Imagem 495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249" y="5370032"/>
            <a:ext cx="371898" cy="33337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p:cNvGrpSpPr/>
          <p:nvPr/>
        </p:nvGrpSpPr>
        <p:grpSpPr>
          <a:xfrm>
            <a:off x="1" y="-34583"/>
            <a:ext cx="12192000" cy="1100339"/>
            <a:chOff x="1" y="-34583"/>
            <a:chExt cx="12192000" cy="1100339"/>
          </a:xfrm>
        </p:grpSpPr>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1" name="Imagem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2" name="Imagem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4243907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25" name="CaixaDeTexto 24"/>
          <p:cNvSpPr txBox="1"/>
          <p:nvPr/>
        </p:nvSpPr>
        <p:spPr>
          <a:xfrm>
            <a:off x="449344" y="2321120"/>
            <a:ext cx="8995126" cy="3139321"/>
          </a:xfrm>
          <a:prstGeom prst="rect">
            <a:avLst/>
          </a:prstGeom>
          <a:noFill/>
        </p:spPr>
        <p:txBody>
          <a:bodyPr wrap="square" rtlCol="0">
            <a:spAutoFit/>
          </a:bodyPr>
          <a:lstStyle/>
          <a:p>
            <a:pPr algn="just"/>
            <a:r>
              <a:rPr lang="es-ES" dirty="0">
                <a:solidFill>
                  <a:srgbClr val="E7E6E6">
                    <a:lumMod val="50000"/>
                  </a:srgbClr>
                </a:solidFill>
              </a:rPr>
              <a:t>Si no se indica el voltaje, uno o ambos fusibles del filtro de entrada pueden estar dañados.</a:t>
            </a:r>
          </a:p>
          <a:p>
            <a:pPr algn="just"/>
            <a:endParaRPr lang="es-ES" dirty="0">
              <a:solidFill>
                <a:srgbClr val="E7E6E6">
                  <a:lumMod val="50000"/>
                </a:srgbClr>
              </a:solidFill>
            </a:endParaRPr>
          </a:p>
          <a:p>
            <a:pPr algn="just"/>
            <a:endParaRPr lang="es-ES" dirty="0">
              <a:solidFill>
                <a:srgbClr val="E7E6E6">
                  <a:lumMod val="50000"/>
                </a:srgbClr>
              </a:solidFill>
            </a:endParaRPr>
          </a:p>
          <a:p>
            <a:pPr algn="just"/>
            <a:endParaRPr lang="es-ES" dirty="0">
              <a:solidFill>
                <a:srgbClr val="E7E6E6">
                  <a:lumMod val="50000"/>
                </a:srgbClr>
              </a:solidFill>
            </a:endParaRPr>
          </a:p>
          <a:p>
            <a:pPr algn="just"/>
            <a:endParaRPr lang="es-ES" dirty="0">
              <a:solidFill>
                <a:srgbClr val="E7E6E6">
                  <a:lumMod val="50000"/>
                </a:srgbClr>
              </a:solidFill>
            </a:endParaRPr>
          </a:p>
          <a:p>
            <a:pPr algn="just"/>
            <a:endParaRPr lang="es-ES" dirty="0">
              <a:solidFill>
                <a:srgbClr val="E7E6E6">
                  <a:lumMod val="50000"/>
                </a:srgbClr>
              </a:solidFill>
            </a:endParaRPr>
          </a:p>
          <a:p>
            <a:pPr algn="just"/>
            <a:endParaRPr lang="es-ES" dirty="0">
              <a:solidFill>
                <a:srgbClr val="E7E6E6">
                  <a:lumMod val="50000"/>
                </a:srgbClr>
              </a:solidFill>
            </a:endParaRPr>
          </a:p>
          <a:p>
            <a:pPr algn="just"/>
            <a:endParaRPr lang="es-ES" dirty="0">
              <a:solidFill>
                <a:srgbClr val="E7E6E6">
                  <a:lumMod val="50000"/>
                </a:srgbClr>
              </a:solidFill>
            </a:endParaRPr>
          </a:p>
          <a:p>
            <a:pPr algn="just"/>
            <a:r>
              <a:rPr lang="pt-BR" dirty="0">
                <a:solidFill>
                  <a:srgbClr val="E7E6E6">
                    <a:lumMod val="50000"/>
                  </a:srgbClr>
                </a:solidFill>
              </a:rPr>
              <a:t>Nota: </a:t>
            </a:r>
          </a:p>
          <a:p>
            <a:r>
              <a:rPr lang="es-ES" dirty="0">
                <a:solidFill>
                  <a:srgbClr val="E7E6E6">
                    <a:lumMod val="50000"/>
                  </a:srgbClr>
                </a:solidFill>
              </a:rPr>
              <a:t>(1) Cuando reemplace un fusible, use otro del mismo tamaño y amperaje.</a:t>
            </a:r>
          </a:p>
          <a:p>
            <a:r>
              <a:rPr lang="es-ES" dirty="0">
                <a:solidFill>
                  <a:srgbClr val="E7E6E6">
                    <a:lumMod val="50000"/>
                  </a:srgbClr>
                </a:solidFill>
              </a:rPr>
              <a:t>(2) Los fusibles temporizados se identifican con el código “AG”.</a:t>
            </a:r>
            <a:endParaRPr lang="pt-BR" dirty="0">
              <a:solidFill>
                <a:srgbClr val="E7E6E6">
                  <a:lumMod val="50000"/>
                </a:srgbClr>
              </a:solidFill>
            </a:endParaRPr>
          </a:p>
        </p:txBody>
      </p:sp>
      <p:graphicFrame>
        <p:nvGraphicFramePr>
          <p:cNvPr id="3" name="Tabela 2"/>
          <p:cNvGraphicFramePr>
            <a:graphicFrameLocks noGrp="1"/>
          </p:cNvGraphicFramePr>
          <p:nvPr>
            <p:extLst>
              <p:ext uri="{D42A27DB-BD31-4B8C-83A1-F6EECF244321}">
                <p14:modId xmlns:p14="http://schemas.microsoft.com/office/powerpoint/2010/main" val="4150594456"/>
              </p:ext>
            </p:extLst>
          </p:nvPr>
        </p:nvGraphicFramePr>
        <p:xfrm>
          <a:off x="542365" y="2766512"/>
          <a:ext cx="9557599" cy="1437012"/>
        </p:xfrm>
        <a:graphic>
          <a:graphicData uri="http://schemas.openxmlformats.org/drawingml/2006/table">
            <a:tbl>
              <a:tblPr firstRow="1" firstCol="1" bandRow="1"/>
              <a:tblGrid>
                <a:gridCol w="2076335">
                  <a:extLst>
                    <a:ext uri="{9D8B030D-6E8A-4147-A177-3AD203B41FA5}">
                      <a16:colId xmlns:a16="http://schemas.microsoft.com/office/drawing/2014/main" val="20000"/>
                    </a:ext>
                  </a:extLst>
                </a:gridCol>
                <a:gridCol w="7481264">
                  <a:extLst>
                    <a:ext uri="{9D8B030D-6E8A-4147-A177-3AD203B41FA5}">
                      <a16:colId xmlns:a16="http://schemas.microsoft.com/office/drawing/2014/main" val="20001"/>
                    </a:ext>
                  </a:extLst>
                </a:gridCol>
              </a:tblGrid>
              <a:tr h="375382">
                <a:tc>
                  <a:txBody>
                    <a:bodyPr/>
                    <a:lstStyle/>
                    <a:p>
                      <a:pPr marL="540385" indent="-90170" algn="just">
                        <a:lnSpc>
                          <a:spcPct val="107000"/>
                        </a:lnSpc>
                        <a:spcAft>
                          <a:spcPts val="0"/>
                        </a:spcAft>
                      </a:pPr>
                      <a:r>
                        <a:rPr lang="es-AR" sz="1500" dirty="0">
                          <a:effectLst/>
                          <a:latin typeface="Arial" panose="020B0604020202020204" pitchFamily="34" charset="0"/>
                          <a:ea typeface="Calibri" panose="020F0502020204030204" pitchFamily="34" charset="0"/>
                          <a:cs typeface="Times New Roman" panose="02020603050405020304" pitchFamily="18" charset="0"/>
                        </a:rPr>
                        <a:t>Cód.</a:t>
                      </a:r>
                      <a:endParaRPr lang="pt-BR"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158365" marR="1583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0385" indent="-90170" algn="just">
                        <a:lnSpc>
                          <a:spcPct val="107000"/>
                        </a:lnSpc>
                        <a:spcAft>
                          <a:spcPts val="0"/>
                        </a:spcAft>
                      </a:pPr>
                      <a:r>
                        <a:rPr lang="pt-BR" sz="1500" noProof="0" dirty="0">
                          <a:effectLst/>
                          <a:latin typeface="Arial" panose="020B0604020202020204" pitchFamily="34" charset="0"/>
                          <a:ea typeface="Calibri" panose="020F0502020204030204" pitchFamily="34" charset="0"/>
                          <a:cs typeface="Times New Roman" panose="02020603050405020304" pitchFamily="18" charset="0"/>
                        </a:rPr>
                        <a:t>Descrição</a:t>
                      </a:r>
                      <a:endParaRPr lang="pt-BR" sz="2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158365" marR="1583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124">
                <a:tc>
                  <a:txBody>
                    <a:bodyPr/>
                    <a:lstStyle/>
                    <a:p>
                      <a:pPr marL="540385" indent="-90170" algn="just">
                        <a:lnSpc>
                          <a:spcPct val="107000"/>
                        </a:lnSpc>
                        <a:spcAft>
                          <a:spcPts val="0"/>
                        </a:spcAft>
                      </a:pPr>
                      <a:r>
                        <a:rPr lang="es-AR" sz="1500">
                          <a:effectLst/>
                          <a:latin typeface="Arial" panose="020B0604020202020204" pitchFamily="34" charset="0"/>
                          <a:ea typeface="Calibri" panose="020F0502020204030204" pitchFamily="34" charset="0"/>
                          <a:cs typeface="Times New Roman" panose="02020603050405020304" pitchFamily="18" charset="0"/>
                        </a:rPr>
                        <a:t>011103</a:t>
                      </a:r>
                      <a:endParaRPr lang="pt-BR" sz="2600">
                        <a:effectLst/>
                        <a:latin typeface="Calibri" panose="020F0502020204030204" pitchFamily="34" charset="0"/>
                        <a:ea typeface="Calibri" panose="020F0502020204030204" pitchFamily="34" charset="0"/>
                        <a:cs typeface="Times New Roman" panose="02020603050405020304" pitchFamily="18" charset="0"/>
                      </a:endParaRPr>
                    </a:p>
                  </a:txBody>
                  <a:tcPr marL="158365" marR="1583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CO"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FUSIBLE </a:t>
                      </a:r>
                      <a:r>
                        <a:rPr lang="es-CO" sz="1500" dirty="0">
                          <a:effectLst/>
                          <a:latin typeface="Arial" panose="020B0604020202020204" pitchFamily="34" charset="0"/>
                          <a:ea typeface="Calibri" panose="020F0502020204030204" pitchFamily="34" charset="0"/>
                          <a:cs typeface="Times New Roman" panose="02020603050405020304" pitchFamily="18" charset="0"/>
                        </a:rPr>
                        <a:t>(F1/F2) </a:t>
                      </a:r>
                      <a:r>
                        <a:rPr lang="es-CO"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 X 20mm CON RETARDO (ITC) </a:t>
                      </a:r>
                      <a:r>
                        <a:rPr lang="es-CO" sz="1500" dirty="0">
                          <a:effectLst/>
                          <a:latin typeface="Arial" panose="020B0604020202020204" pitchFamily="34" charset="0"/>
                          <a:ea typeface="Calibri" panose="020F0502020204030204" pitchFamily="34" charset="0"/>
                          <a:cs typeface="Times New Roman" panose="02020603050405020304" pitchFamily="18" charset="0"/>
                        </a:rPr>
                        <a:t>6A (110V) (127V)</a:t>
                      </a:r>
                      <a:endParaRPr lang="pt-BR"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158365" marR="1583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5382">
                <a:tc>
                  <a:txBody>
                    <a:bodyPr/>
                    <a:lstStyle/>
                    <a:p>
                      <a:pPr marL="540385" indent="-90170" algn="just">
                        <a:lnSpc>
                          <a:spcPct val="107000"/>
                        </a:lnSpc>
                        <a:spcAft>
                          <a:spcPts val="0"/>
                        </a:spcAft>
                      </a:pPr>
                      <a:r>
                        <a:rPr lang="es-AR" sz="1500">
                          <a:effectLst/>
                          <a:latin typeface="Arial" panose="020B0604020202020204" pitchFamily="34" charset="0"/>
                          <a:ea typeface="Calibri" panose="020F0502020204030204" pitchFamily="34" charset="0"/>
                          <a:cs typeface="Times New Roman" panose="02020603050405020304" pitchFamily="18" charset="0"/>
                        </a:rPr>
                        <a:t>013381</a:t>
                      </a:r>
                      <a:endParaRPr lang="pt-BR" sz="2600">
                        <a:effectLst/>
                        <a:latin typeface="Calibri" panose="020F0502020204030204" pitchFamily="34" charset="0"/>
                        <a:ea typeface="Calibri" panose="020F0502020204030204" pitchFamily="34" charset="0"/>
                        <a:cs typeface="Times New Roman" panose="02020603050405020304" pitchFamily="18" charset="0"/>
                      </a:endParaRPr>
                    </a:p>
                  </a:txBody>
                  <a:tcPr marL="158365" marR="1583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CO"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FUSIBLE </a:t>
                      </a:r>
                      <a:r>
                        <a:rPr lang="es-CO" sz="1500" dirty="0">
                          <a:effectLst/>
                          <a:latin typeface="Arial" panose="020B0604020202020204" pitchFamily="34" charset="0"/>
                          <a:ea typeface="Calibri" panose="020F0502020204030204" pitchFamily="34" charset="0"/>
                          <a:cs typeface="Times New Roman" panose="02020603050405020304" pitchFamily="18" charset="0"/>
                        </a:rPr>
                        <a:t>(F1/F2) </a:t>
                      </a:r>
                      <a:r>
                        <a:rPr lang="es-CO"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 X 20mm CON RETARDO (ITC) </a:t>
                      </a:r>
                      <a:r>
                        <a:rPr lang="es-CO" sz="1500" dirty="0">
                          <a:effectLst/>
                          <a:latin typeface="Arial" panose="020B0604020202020204" pitchFamily="34" charset="0"/>
                          <a:ea typeface="Calibri" panose="020F0502020204030204" pitchFamily="34" charset="0"/>
                          <a:cs typeface="Times New Roman" panose="02020603050405020304" pitchFamily="18" charset="0"/>
                        </a:rPr>
                        <a:t>3,15V 220V ()</a:t>
                      </a:r>
                      <a:endParaRPr lang="pt-BR"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158365" marR="1583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124">
                <a:tc>
                  <a:txBody>
                    <a:bodyPr/>
                    <a:lstStyle/>
                    <a:p>
                      <a:pPr marL="540385" indent="-90170" algn="just">
                        <a:lnSpc>
                          <a:spcPct val="107000"/>
                        </a:lnSpc>
                        <a:spcAft>
                          <a:spcPts val="0"/>
                        </a:spcAft>
                      </a:pPr>
                      <a:r>
                        <a:rPr lang="es-AR"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013448</a:t>
                      </a:r>
                      <a:endParaRPr lang="pt-BR"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158365" marR="1583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FILTRO SCHURTER 5707 IP 54 INLET GASKET M5 - 5707.0803.312.22</a:t>
                      </a:r>
                      <a:endParaRPr lang="pt-BR"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158365" marR="1583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9" name="Grupo 8"/>
          <p:cNvGrpSpPr/>
          <p:nvPr/>
        </p:nvGrpSpPr>
        <p:grpSpPr>
          <a:xfrm>
            <a:off x="1" y="-34583"/>
            <a:ext cx="12192000" cy="1100339"/>
            <a:chOff x="1" y="-34583"/>
            <a:chExt cx="12192000" cy="1100339"/>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443782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pic>
        <p:nvPicPr>
          <p:cNvPr id="17" name="Image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90" y="800498"/>
            <a:ext cx="1597349" cy="1120155"/>
          </a:xfrm>
          <a:prstGeom prst="rect">
            <a:avLst/>
          </a:prstGeom>
        </p:spPr>
      </p:pic>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063" y="5092114"/>
            <a:ext cx="2274802" cy="1062800"/>
          </a:xfrm>
          <a:prstGeom prst="rect">
            <a:avLst/>
          </a:prstGeom>
        </p:spPr>
      </p:pic>
      <p:sp>
        <p:nvSpPr>
          <p:cNvPr id="2" name="Retângulo 1">
            <a:extLst>
              <a:ext uri="{FF2B5EF4-FFF2-40B4-BE49-F238E27FC236}">
                <a16:creationId xmlns:a16="http://schemas.microsoft.com/office/drawing/2014/main" id="{310A8A0F-8E3E-D2F7-213F-63E9DFBCD8B4}"/>
              </a:ext>
            </a:extLst>
          </p:cNvPr>
          <p:cNvSpPr/>
          <p:nvPr/>
        </p:nvSpPr>
        <p:spPr>
          <a:xfrm>
            <a:off x="1973712" y="2247631"/>
            <a:ext cx="8211683" cy="2344231"/>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000" dirty="0">
                <a:solidFill>
                  <a:prstClr val="white"/>
                </a:solidFill>
                <a:cs typeface="Arial" panose="020B0604020202020204" pitchFamily="34" charset="0"/>
              </a:rPr>
              <a:t>AULA 4</a:t>
            </a:r>
          </a:p>
          <a:p>
            <a:pPr algn="ctr"/>
            <a:r>
              <a:rPr lang="pt-BR" sz="4400" dirty="0">
                <a:solidFill>
                  <a:prstClr val="white"/>
                </a:solidFill>
                <a:cs typeface="Arial" panose="020B0604020202020204" pitchFamily="34" charset="0"/>
              </a:rPr>
              <a:t>MANTENIMIENTO </a:t>
            </a:r>
            <a:br>
              <a:rPr lang="pt-BR" sz="4400" dirty="0">
                <a:solidFill>
                  <a:prstClr val="white"/>
                </a:solidFill>
                <a:cs typeface="Arial" panose="020B0604020202020204" pitchFamily="34" charset="0"/>
              </a:rPr>
            </a:br>
            <a:r>
              <a:rPr lang="pt-BR" sz="4400" dirty="0">
                <a:solidFill>
                  <a:prstClr val="white"/>
                </a:solidFill>
                <a:cs typeface="Arial" panose="020B0604020202020204" pitchFamily="34" charset="0"/>
              </a:rPr>
              <a:t>PREVENTIVO Y CORRECTIVO</a:t>
            </a:r>
          </a:p>
        </p:txBody>
      </p:sp>
    </p:spTree>
    <p:extLst>
      <p:ext uri="{BB962C8B-B14F-4D97-AF65-F5344CB8AC3E}">
        <p14:creationId xmlns:p14="http://schemas.microsoft.com/office/powerpoint/2010/main" val="3180087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799985656"/>
              </p:ext>
            </p:extLst>
          </p:nvPr>
        </p:nvGraphicFramePr>
        <p:xfrm>
          <a:off x="554119" y="4001093"/>
          <a:ext cx="4160113" cy="425831"/>
        </p:xfrm>
        <a:graphic>
          <a:graphicData uri="http://schemas.openxmlformats.org/drawingml/2006/table">
            <a:tbl>
              <a:tblPr firstRow="1" firstCol="1" bandRow="1"/>
              <a:tblGrid>
                <a:gridCol w="468579">
                  <a:extLst>
                    <a:ext uri="{9D8B030D-6E8A-4147-A177-3AD203B41FA5}">
                      <a16:colId xmlns:a16="http://schemas.microsoft.com/office/drawing/2014/main" val="20000"/>
                    </a:ext>
                  </a:extLst>
                </a:gridCol>
                <a:gridCol w="3691534">
                  <a:extLst>
                    <a:ext uri="{9D8B030D-6E8A-4147-A177-3AD203B41FA5}">
                      <a16:colId xmlns:a16="http://schemas.microsoft.com/office/drawing/2014/main" val="20001"/>
                    </a:ext>
                  </a:extLst>
                </a:gridCol>
              </a:tblGrid>
              <a:tr h="219075">
                <a:tc>
                  <a:txBody>
                    <a:bodyPr/>
                    <a:lstStyle/>
                    <a:p>
                      <a:pPr>
                        <a:lnSpc>
                          <a:spcPct val="107000"/>
                        </a:lnSpc>
                        <a:spcAft>
                          <a:spcPts val="0"/>
                        </a:spcAft>
                      </a:pP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000" noProof="0" dirty="0">
                          <a:effectLst/>
                          <a:latin typeface="Arial" panose="020B0604020202020204" pitchFamily="34" charset="0"/>
                          <a:ea typeface="Calibri" panose="020F0502020204030204" pitchFamily="34" charset="0"/>
                          <a:cs typeface="Times New Roman" panose="02020603050405020304" pitchFamily="18" charset="0"/>
                        </a:rPr>
                        <a:t>Retire los conectores primarios del transformador que están conectados detrás del interruptor ON/OFF.</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1587791105"/>
              </p:ext>
            </p:extLst>
          </p:nvPr>
        </p:nvGraphicFramePr>
        <p:xfrm>
          <a:off x="554119" y="5094866"/>
          <a:ext cx="7597774" cy="1202025"/>
        </p:xfrm>
        <a:graphic>
          <a:graphicData uri="http://schemas.openxmlformats.org/drawingml/2006/table">
            <a:tbl>
              <a:tblPr firstRow="1" firstCol="1" bandRow="1"/>
              <a:tblGrid>
                <a:gridCol w="1691618">
                  <a:extLst>
                    <a:ext uri="{9D8B030D-6E8A-4147-A177-3AD203B41FA5}">
                      <a16:colId xmlns:a16="http://schemas.microsoft.com/office/drawing/2014/main" val="20000"/>
                    </a:ext>
                  </a:extLst>
                </a:gridCol>
                <a:gridCol w="5906156">
                  <a:extLst>
                    <a:ext uri="{9D8B030D-6E8A-4147-A177-3AD203B41FA5}">
                      <a16:colId xmlns:a16="http://schemas.microsoft.com/office/drawing/2014/main" val="20001"/>
                    </a:ext>
                  </a:extLst>
                </a:gridCol>
              </a:tblGrid>
              <a:tr h="240405">
                <a:tc>
                  <a:txBody>
                    <a:bodyPr/>
                    <a:lstStyle/>
                    <a:p>
                      <a:pPr marL="540385" indent="-90170" algn="ctr">
                        <a:lnSpc>
                          <a:spcPct val="107000"/>
                        </a:lnSpc>
                        <a:spcAft>
                          <a:spcPts val="0"/>
                        </a:spcAft>
                      </a:pPr>
                      <a:r>
                        <a:rPr lang="pt-BR" sz="1400" noProof="0" dirty="0">
                          <a:effectLst/>
                          <a:latin typeface="Arial" panose="020B0604020202020204" pitchFamily="34" charset="0"/>
                          <a:ea typeface="Calibri" panose="020F0502020204030204" pitchFamily="34" charset="0"/>
                          <a:cs typeface="Times New Roman" panose="02020603050405020304" pitchFamily="18" charset="0"/>
                        </a:rPr>
                        <a:t>Cód.</a:t>
                      </a:r>
                      <a:endParaRPr lang="pt-BR" sz="2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144403" marR="144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0385" indent="-90170" algn="just">
                        <a:lnSpc>
                          <a:spcPct val="107000"/>
                        </a:lnSpc>
                        <a:spcAft>
                          <a:spcPts val="0"/>
                        </a:spcAft>
                      </a:pPr>
                      <a:r>
                        <a:rPr lang="es-CO" sz="1400" noProof="0" dirty="0">
                          <a:effectLst/>
                          <a:latin typeface="Arial" panose="020B0604020202020204" pitchFamily="34" charset="0"/>
                          <a:ea typeface="Calibri" panose="020F0502020204030204" pitchFamily="34" charset="0"/>
                          <a:cs typeface="Times New Roman" panose="02020603050405020304" pitchFamily="18" charset="0"/>
                        </a:rPr>
                        <a:t>Descripción</a:t>
                      </a:r>
                      <a:endParaRPr lang="es-CO" sz="2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144403" marR="144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0405">
                <a:tc>
                  <a:txBody>
                    <a:bodyPr/>
                    <a:lstStyle/>
                    <a:p>
                      <a:pPr marL="540385" indent="-90170" algn="ctr">
                        <a:lnSpc>
                          <a:spcPct val="107000"/>
                        </a:lnSpc>
                        <a:spcAft>
                          <a:spcPts val="0"/>
                        </a:spcAft>
                      </a:pPr>
                      <a:r>
                        <a:rPr lang="es-AR" sz="1400" dirty="0">
                          <a:effectLst/>
                          <a:latin typeface="Arial" panose="020B0604020202020204" pitchFamily="34" charset="0"/>
                          <a:ea typeface="Calibri" panose="020F0502020204030204" pitchFamily="34" charset="0"/>
                          <a:cs typeface="Times New Roman" panose="02020603050405020304" pitchFamily="18" charset="0"/>
                        </a:rPr>
                        <a:t>270740</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4403" marR="144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400" dirty="0">
                          <a:effectLst/>
                          <a:latin typeface="Arial" panose="020B0604020202020204" pitchFamily="34" charset="0"/>
                          <a:ea typeface="Calibri" panose="020F0502020204030204" pitchFamily="34" charset="0"/>
                          <a:cs typeface="Times New Roman" panose="02020603050405020304" pitchFamily="18" charset="0"/>
                        </a:rPr>
                        <a:t>ARNÉS PRIMARIO CABLE TRAFO N 3</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4403" marR="144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0405">
                <a:tc>
                  <a:txBody>
                    <a:bodyPr/>
                    <a:lstStyle/>
                    <a:p>
                      <a:pPr marL="540385" indent="-90170" algn="ctr">
                        <a:lnSpc>
                          <a:spcPct val="107000"/>
                        </a:lnSpc>
                        <a:spcAft>
                          <a:spcPts val="0"/>
                        </a:spcAft>
                      </a:pPr>
                      <a:r>
                        <a:rPr lang="es-AR" sz="1400" dirty="0">
                          <a:effectLst/>
                          <a:latin typeface="Arial" panose="020B0604020202020204" pitchFamily="34" charset="0"/>
                          <a:ea typeface="Calibri" panose="020F0502020204030204" pitchFamily="34" charset="0"/>
                          <a:cs typeface="Times New Roman" panose="02020603050405020304" pitchFamily="18" charset="0"/>
                        </a:rPr>
                        <a:t>270741</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4403" marR="144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400" dirty="0">
                          <a:effectLst/>
                          <a:latin typeface="Arial" panose="020B0604020202020204" pitchFamily="34" charset="0"/>
                          <a:ea typeface="Calibri" panose="020F0502020204030204" pitchFamily="34" charset="0"/>
                          <a:cs typeface="Times New Roman" panose="02020603050405020304" pitchFamily="18" charset="0"/>
                        </a:rPr>
                        <a:t>ARNÉS PRIMARIO CABLE TRAFO N 2</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4403" marR="144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0810">
                <a:tc>
                  <a:txBody>
                    <a:bodyPr/>
                    <a:lstStyle/>
                    <a:p>
                      <a:pPr marL="540385" indent="-90170" algn="ctr">
                        <a:lnSpc>
                          <a:spcPct val="107000"/>
                        </a:lnSpc>
                        <a:spcAft>
                          <a:spcPts val="0"/>
                        </a:spcAft>
                      </a:pPr>
                      <a:r>
                        <a:rPr lang="es-AR" sz="1400" dirty="0">
                          <a:effectLst/>
                          <a:latin typeface="Arial" panose="020B0604020202020204" pitchFamily="34" charset="0"/>
                          <a:ea typeface="Calibri" panose="020F0502020204030204" pitchFamily="34" charset="0"/>
                          <a:cs typeface="Times New Roman" panose="02020603050405020304" pitchFamily="18" charset="0"/>
                        </a:rPr>
                        <a:t>013454 </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4403" marR="144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1400" dirty="0">
                          <a:effectLst/>
                          <a:latin typeface="Arial" panose="020B0604020202020204" pitchFamily="34" charset="0"/>
                          <a:ea typeface="Calibri" panose="020F0502020204030204" pitchFamily="34" charset="0"/>
                          <a:cs typeface="Times New Roman" panose="02020603050405020304" pitchFamily="18" charset="0"/>
                        </a:rPr>
                        <a:t>LLAVE DE VER IMPERMEABLE KCD2-201N-2-W ON-OFF 4 TERMINALES VERDES</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44403" marR="144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6628" name="Imagem 495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629" y="4058403"/>
            <a:ext cx="371898" cy="333375"/>
          </a:xfrm>
          <a:prstGeom prst="rect">
            <a:avLst/>
          </a:prstGeom>
          <a:noFill/>
          <a:extLst>
            <a:ext uri="{909E8E84-426E-40DD-AFC4-6F175D3DCCD1}">
              <a14:hiddenFill xmlns:a14="http://schemas.microsoft.com/office/drawing/2010/main">
                <a:solidFill>
                  <a:srgbClr val="FFFFFF"/>
                </a:solidFill>
              </a14:hiddenFill>
            </a:ext>
          </a:extLst>
        </p:spPr>
      </p:pic>
      <p:sp>
        <p:nvSpPr>
          <p:cNvPr id="2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8" name="CaixaDeTexto 7"/>
          <p:cNvSpPr txBox="1"/>
          <p:nvPr/>
        </p:nvSpPr>
        <p:spPr>
          <a:xfrm>
            <a:off x="542366" y="1653973"/>
            <a:ext cx="4755635" cy="2308324"/>
          </a:xfrm>
          <a:prstGeom prst="rect">
            <a:avLst/>
          </a:prstGeom>
          <a:noFill/>
        </p:spPr>
        <p:txBody>
          <a:bodyPr wrap="square" rtlCol="0">
            <a:spAutoFit/>
          </a:bodyPr>
          <a:lstStyle/>
          <a:p>
            <a:pPr algn="just"/>
            <a:r>
              <a:rPr lang="es-ES" dirty="0">
                <a:solidFill>
                  <a:srgbClr val="E7E6E6">
                    <a:lumMod val="50000"/>
                  </a:srgbClr>
                </a:solidFill>
              </a:rPr>
              <a:t>3.5 Medición del voltaje de entrada del transformador.</a:t>
            </a:r>
          </a:p>
          <a:p>
            <a:pPr algn="just"/>
            <a:endParaRPr lang="es-ES" dirty="0">
              <a:solidFill>
                <a:srgbClr val="E7E6E6">
                  <a:lumMod val="50000"/>
                </a:srgbClr>
              </a:solidFill>
            </a:endParaRPr>
          </a:p>
          <a:p>
            <a:pPr algn="just"/>
            <a:r>
              <a:rPr lang="es-ES" dirty="0">
                <a:solidFill>
                  <a:srgbClr val="E7E6E6">
                    <a:lumMod val="50000"/>
                  </a:srgbClr>
                </a:solidFill>
              </a:rPr>
              <a:t>Usando un multímetro, verifique el voltaje de entrada en el primario del transformador. El valor encontrado debe ser el mismo que el medido en el punto 3.1 [Rango de tolerancia ± 10%].</a:t>
            </a:r>
            <a:endParaRPr lang="pt-BR" dirty="0">
              <a:solidFill>
                <a:srgbClr val="E7E6E6">
                  <a:lumMod val="50000"/>
                </a:srgbClr>
              </a:solidFill>
            </a:endParaRPr>
          </a:p>
        </p:txBody>
      </p:sp>
      <p:grpSp>
        <p:nvGrpSpPr>
          <p:cNvPr id="11" name="Grupo 10"/>
          <p:cNvGrpSpPr/>
          <p:nvPr/>
        </p:nvGrpSpPr>
        <p:grpSpPr>
          <a:xfrm>
            <a:off x="1" y="-34583"/>
            <a:ext cx="12192000" cy="1100339"/>
            <a:chOff x="1" y="-34583"/>
            <a:chExt cx="12192000" cy="1100339"/>
          </a:xfrm>
        </p:grpSpPr>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5" name="Image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6" name="Imagem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847156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ixaDeTexto 15"/>
          <p:cNvSpPr txBox="1"/>
          <p:nvPr/>
        </p:nvSpPr>
        <p:spPr>
          <a:xfrm>
            <a:off x="3861383" y="5394155"/>
            <a:ext cx="4630945" cy="369332"/>
          </a:xfrm>
          <a:prstGeom prst="rect">
            <a:avLst/>
          </a:prstGeom>
          <a:noFill/>
        </p:spPr>
        <p:txBody>
          <a:bodyPr wrap="square" rtlCol="0">
            <a:spAutoFit/>
          </a:bodyPr>
          <a:lstStyle/>
          <a:p>
            <a:pPr algn="just"/>
            <a:r>
              <a:rPr lang="es-ES" dirty="0">
                <a:solidFill>
                  <a:srgbClr val="E7E6E6">
                    <a:lumMod val="50000"/>
                  </a:srgbClr>
                </a:solidFill>
              </a:rPr>
              <a:t>Reemplace los componentes aplicables:</a:t>
            </a:r>
          </a:p>
        </p:txBody>
      </p:sp>
      <p:sp>
        <p:nvSpPr>
          <p:cNvPr id="17" name="Espaço Reservado para Conteúdo 2"/>
          <p:cNvSpPr txBox="1">
            <a:spLocks/>
          </p:cNvSpPr>
          <p:nvPr/>
        </p:nvSpPr>
        <p:spPr>
          <a:xfrm>
            <a:off x="135966" y="1135432"/>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pt-BR" dirty="0">
                <a:solidFill>
                  <a:srgbClr val="1B8470"/>
                </a:solidFill>
                <a:latin typeface="Arial" panose="020B0604020202020204" pitchFamily="34" charset="0"/>
                <a:cs typeface="Arial" panose="020B0604020202020204" pitchFamily="34" charset="0"/>
              </a:rPr>
              <a:t> </a:t>
            </a:r>
            <a:endParaRPr lang="pt-BR" dirty="0">
              <a:solidFill>
                <a:srgbClr val="404040"/>
              </a:solidFill>
              <a:latin typeface="Arial" panose="020B0604020202020204" pitchFamily="34" charset="0"/>
              <a:cs typeface="Arial" panose="020B0604020202020204" pitchFamily="34" charset="0"/>
            </a:endParaRPr>
          </a:p>
          <a:p>
            <a:pPr algn="just"/>
            <a:endParaRPr lang="pt-BR" sz="2400" dirty="0">
              <a:solidFill>
                <a:srgbClr val="404040"/>
              </a:solidFill>
              <a:latin typeface="Calibri Light"/>
            </a:endParaRPr>
          </a:p>
        </p:txBody>
      </p:sp>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p:cNvGrpSpPr/>
          <p:nvPr/>
        </p:nvGrpSpPr>
        <p:grpSpPr>
          <a:xfrm>
            <a:off x="8406321" y="1236506"/>
            <a:ext cx="2830843" cy="4092812"/>
            <a:chOff x="7612239" y="1193286"/>
            <a:chExt cx="2830843" cy="4092812"/>
          </a:xfrm>
        </p:grpSpPr>
        <p:pic>
          <p:nvPicPr>
            <p:cNvPr id="3" name="Imagem 2"/>
            <p:cNvPicPr>
              <a:picLocks noChangeAspect="1"/>
            </p:cNvPicPr>
            <p:nvPr/>
          </p:nvPicPr>
          <p:blipFill rotWithShape="1">
            <a:blip r:embed="rId5"/>
            <a:srcRect b="7732"/>
            <a:stretch/>
          </p:blipFill>
          <p:spPr>
            <a:xfrm>
              <a:off x="7612240" y="1193286"/>
              <a:ext cx="2830842" cy="3482623"/>
            </a:xfrm>
            <a:prstGeom prst="rect">
              <a:avLst/>
            </a:prstGeom>
          </p:spPr>
        </p:pic>
        <p:sp>
          <p:nvSpPr>
            <p:cNvPr id="21" name="Caixa de texto 49550"/>
            <p:cNvSpPr txBox="1"/>
            <p:nvPr/>
          </p:nvSpPr>
          <p:spPr>
            <a:xfrm>
              <a:off x="7612239" y="4740746"/>
              <a:ext cx="2830843" cy="545352"/>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200" dirty="0">
                  <a:solidFill>
                    <a:srgbClr val="E7E6E6">
                      <a:lumMod val="50000"/>
                    </a:srgbClr>
                  </a:solidFill>
                  <a:ea typeface="Calibri" panose="020F0502020204030204" pitchFamily="34" charset="0"/>
                  <a:cs typeface="Arial" panose="020B0604020202020204" pitchFamily="34" charset="0"/>
                </a:rPr>
                <a:t>Figura 5 – Medición del secundario del transformador.</a:t>
              </a:r>
              <a:endParaRPr lang="pt-BR" sz="1200" dirty="0">
                <a:solidFill>
                  <a:srgbClr val="E7E6E6">
                    <a:lumMod val="50000"/>
                  </a:srgbClr>
                </a:solidFill>
                <a:ea typeface="Calibri" panose="020F0502020204030204" pitchFamily="34" charset="0"/>
                <a:cs typeface="Times New Roman" panose="02020603050405020304" pitchFamily="18" charset="0"/>
              </a:endParaRPr>
            </a:p>
          </p:txBody>
        </p:sp>
      </p:grpSp>
      <p:graphicFrame>
        <p:nvGraphicFramePr>
          <p:cNvPr id="8" name="Tabela 7"/>
          <p:cNvGraphicFramePr>
            <a:graphicFrameLocks noGrp="1"/>
          </p:cNvGraphicFramePr>
          <p:nvPr>
            <p:extLst>
              <p:ext uri="{D42A27DB-BD31-4B8C-83A1-F6EECF244321}">
                <p14:modId xmlns:p14="http://schemas.microsoft.com/office/powerpoint/2010/main" val="2854831249"/>
              </p:ext>
            </p:extLst>
          </p:nvPr>
        </p:nvGraphicFramePr>
        <p:xfrm>
          <a:off x="3898105" y="5960571"/>
          <a:ext cx="7421312" cy="517350"/>
        </p:xfrm>
        <a:graphic>
          <a:graphicData uri="http://schemas.openxmlformats.org/drawingml/2006/table">
            <a:tbl>
              <a:tblPr firstRow="1" firstCol="1" bandRow="1"/>
              <a:tblGrid>
                <a:gridCol w="1612774">
                  <a:extLst>
                    <a:ext uri="{9D8B030D-6E8A-4147-A177-3AD203B41FA5}">
                      <a16:colId xmlns:a16="http://schemas.microsoft.com/office/drawing/2014/main" val="20000"/>
                    </a:ext>
                  </a:extLst>
                </a:gridCol>
                <a:gridCol w="5808538">
                  <a:extLst>
                    <a:ext uri="{9D8B030D-6E8A-4147-A177-3AD203B41FA5}">
                      <a16:colId xmlns:a16="http://schemas.microsoft.com/office/drawing/2014/main" val="20001"/>
                    </a:ext>
                  </a:extLst>
                </a:gridCol>
              </a:tblGrid>
              <a:tr h="172450">
                <a:tc>
                  <a:txBody>
                    <a:bodyPr/>
                    <a:lstStyle/>
                    <a:p>
                      <a:pPr marL="540385" indent="-90170" algn="just">
                        <a:lnSpc>
                          <a:spcPct val="107000"/>
                        </a:lnSpc>
                        <a:spcAft>
                          <a:spcPts val="0"/>
                        </a:spcAft>
                      </a:pPr>
                      <a:r>
                        <a:rPr lang="es-AR" sz="1100" dirty="0">
                          <a:effectLst/>
                          <a:latin typeface="Arial" panose="020B0604020202020204" pitchFamily="34" charset="0"/>
                          <a:ea typeface="Calibri" panose="020F0502020204030204" pitchFamily="34" charset="0"/>
                          <a:cs typeface="Times New Roman" panose="02020603050405020304" pitchFamily="18" charset="0"/>
                        </a:rPr>
                        <a:t>Cód.</a:t>
                      </a:r>
                      <a:endParaRPr lang="pt-BR"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5" marR="10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0385" indent="-90170" algn="just">
                        <a:lnSpc>
                          <a:spcPct val="107000"/>
                        </a:lnSpc>
                        <a:spcAft>
                          <a:spcPts val="0"/>
                        </a:spcAft>
                      </a:pPr>
                      <a:r>
                        <a:rPr lang="es-CO" sz="1100" noProof="0" dirty="0">
                          <a:effectLst/>
                          <a:latin typeface="Arial" panose="020B0604020202020204" pitchFamily="34" charset="0"/>
                          <a:ea typeface="Calibri" panose="020F0502020204030204" pitchFamily="34" charset="0"/>
                          <a:cs typeface="Times New Roman" panose="02020603050405020304" pitchFamily="18" charset="0"/>
                        </a:rPr>
                        <a:t>Descripción</a:t>
                      </a:r>
                      <a:endParaRPr lang="es-CO" sz="17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103585" marR="10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2450">
                <a:tc>
                  <a:txBody>
                    <a:bodyPr/>
                    <a:lstStyle/>
                    <a:p>
                      <a:pPr marL="540385" indent="-90170">
                        <a:lnSpc>
                          <a:spcPct val="107000"/>
                        </a:lnSpc>
                        <a:spcAft>
                          <a:spcPts val="0"/>
                        </a:spcAft>
                      </a:pPr>
                      <a:r>
                        <a:rPr lang="es-AR" sz="1100">
                          <a:effectLst/>
                          <a:latin typeface="Arial" panose="020B0604020202020204" pitchFamily="34" charset="0"/>
                          <a:ea typeface="Calibri" panose="020F0502020204030204" pitchFamily="34" charset="0"/>
                          <a:cs typeface="Times New Roman" panose="02020603050405020304" pitchFamily="18" charset="0"/>
                        </a:rPr>
                        <a:t>277250</a:t>
                      </a:r>
                      <a:endParaRPr lang="pt-BR" sz="1700">
                        <a:effectLst/>
                        <a:latin typeface="Calibri" panose="020F0502020204030204" pitchFamily="34" charset="0"/>
                        <a:ea typeface="Calibri" panose="020F0502020204030204" pitchFamily="34" charset="0"/>
                        <a:cs typeface="Times New Roman" panose="02020603050405020304" pitchFamily="18" charset="0"/>
                      </a:endParaRPr>
                    </a:p>
                  </a:txBody>
                  <a:tcPr marL="103585" marR="10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AR" sz="1100" dirty="0">
                          <a:effectLst/>
                          <a:latin typeface="Arial" panose="020B0604020202020204" pitchFamily="34" charset="0"/>
                          <a:ea typeface="Calibri" panose="020F0502020204030204" pitchFamily="34" charset="0"/>
                          <a:cs typeface="Times New Roman" panose="02020603050405020304" pitchFamily="18" charset="0"/>
                        </a:rPr>
                        <a:t>TRANSFORMADOR TOROIDAL TP15520 - 110+110+15V / 36,4V - 530VA / 50-60HZ</a:t>
                      </a:r>
                      <a:endParaRPr lang="pt-BR"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5" marR="10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2450">
                <a:tc>
                  <a:txBody>
                    <a:bodyPr/>
                    <a:lstStyle/>
                    <a:p>
                      <a:pPr marL="540385" indent="-90170" algn="r">
                        <a:lnSpc>
                          <a:spcPct val="107000"/>
                        </a:lnSpc>
                        <a:spcAft>
                          <a:spcPts val="0"/>
                        </a:spcAft>
                      </a:pPr>
                      <a:r>
                        <a:rPr lang="es-AR" sz="1100" dirty="0">
                          <a:effectLst/>
                          <a:latin typeface="Arial" panose="020B0604020202020204" pitchFamily="34" charset="0"/>
                          <a:ea typeface="Calibri" panose="020F0502020204030204" pitchFamily="34" charset="0"/>
                          <a:cs typeface="Times New Roman" panose="02020603050405020304" pitchFamily="18" charset="0"/>
                        </a:rPr>
                        <a:t>-</a:t>
                      </a:r>
                      <a:endParaRPr lang="pt-BR"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5" marR="10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100" dirty="0">
                          <a:effectLst/>
                          <a:latin typeface="Arial" panose="020B0604020202020204" pitchFamily="34" charset="0"/>
                          <a:ea typeface="Calibri" panose="020F0502020204030204" pitchFamily="34" charset="0"/>
                          <a:cs typeface="Times New Roman" panose="02020603050405020304" pitchFamily="18" charset="0"/>
                        </a:rPr>
                        <a:t>CABLE TRAFO DEL ARNÉS SECUNDARIO</a:t>
                      </a:r>
                      <a:r>
                        <a:rPr lang="pt-BR" sz="1100" dirty="0">
                          <a:effectLst/>
                          <a:latin typeface="Arial" panose="020B0604020202020204" pitchFamily="34" charset="0"/>
                          <a:ea typeface="Calibri" panose="020F0502020204030204" pitchFamily="34" charset="0"/>
                          <a:cs typeface="Times New Roman" panose="02020603050405020304" pitchFamily="18" charset="0"/>
                        </a:rPr>
                        <a:t> N 4</a:t>
                      </a:r>
                      <a:endParaRPr lang="pt-BR"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5" marR="10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grpSp>
        <p:nvGrpSpPr>
          <p:cNvPr id="20" name="Grupo 19"/>
          <p:cNvGrpSpPr/>
          <p:nvPr/>
        </p:nvGrpSpPr>
        <p:grpSpPr>
          <a:xfrm>
            <a:off x="504680" y="3158907"/>
            <a:ext cx="3142528" cy="3052591"/>
            <a:chOff x="8310841" y="4455867"/>
            <a:chExt cx="1891938" cy="1837792"/>
          </a:xfrm>
        </p:grpSpPr>
        <p:pic>
          <p:nvPicPr>
            <p:cNvPr id="23" name="Imagem 4956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336361" y="4455867"/>
              <a:ext cx="1866418" cy="1837792"/>
            </a:xfrm>
            <a:prstGeom prst="rect">
              <a:avLst/>
            </a:prstGeom>
            <a:noFill/>
            <a:extLst>
              <a:ext uri="{909E8E84-426E-40DD-AFC4-6F175D3DCCD1}">
                <a14:hiddenFill xmlns:a14="http://schemas.microsoft.com/office/drawing/2010/main">
                  <a:solidFill>
                    <a:srgbClr val="FFFFFF"/>
                  </a:solidFill>
                </a14:hiddenFill>
              </a:ext>
            </a:extLst>
          </p:spPr>
        </p:pic>
        <p:sp>
          <p:nvSpPr>
            <p:cNvPr id="24" name="Seta para a direita 23"/>
            <p:cNvSpPr/>
            <p:nvPr/>
          </p:nvSpPr>
          <p:spPr>
            <a:xfrm flipH="1">
              <a:off x="9335180" y="5254670"/>
              <a:ext cx="335343" cy="171450"/>
            </a:xfrm>
            <a:prstGeom prst="rightArrow">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black"/>
                </a:solidFill>
              </a:endParaRPr>
            </a:p>
          </p:txBody>
        </p:sp>
        <p:pic>
          <p:nvPicPr>
            <p:cNvPr id="25" name="Imagem 24"/>
            <p:cNvPicPr>
              <a:picLocks noChangeAspect="1"/>
            </p:cNvPicPr>
            <p:nvPr/>
          </p:nvPicPr>
          <p:blipFill>
            <a:blip r:embed="rId7"/>
            <a:stretch>
              <a:fillRect/>
            </a:stretch>
          </p:blipFill>
          <p:spPr>
            <a:xfrm rot="14191877">
              <a:off x="8237682" y="5471800"/>
              <a:ext cx="353599" cy="207282"/>
            </a:xfrm>
            <a:prstGeom prst="rect">
              <a:avLst/>
            </a:prstGeom>
          </p:spPr>
        </p:pic>
      </p:grpSp>
      <p:sp>
        <p:nvSpPr>
          <p:cNvPr id="27" name="Retângulo 26"/>
          <p:cNvSpPr/>
          <p:nvPr/>
        </p:nvSpPr>
        <p:spPr>
          <a:xfrm>
            <a:off x="696190" y="6207706"/>
            <a:ext cx="2805546" cy="487569"/>
          </a:xfrm>
          <a:prstGeom prst="rect">
            <a:avLst/>
          </a:prstGeom>
        </p:spPr>
        <p:txBody>
          <a:bodyPr wrap="square">
            <a:spAutoFit/>
          </a:bodyPr>
          <a:lstStyle/>
          <a:p>
            <a:pPr algn="ctr">
              <a:lnSpc>
                <a:spcPct val="107000"/>
              </a:lnSpc>
            </a:pPr>
            <a:r>
              <a:rPr lang="es-CO" sz="1200" dirty="0">
                <a:solidFill>
                  <a:srgbClr val="E7E6E6">
                    <a:lumMod val="50000"/>
                  </a:srgbClr>
                </a:solidFill>
                <a:ea typeface="Calibri" panose="020F0502020204030204" pitchFamily="34" charset="0"/>
                <a:cs typeface="Arial" panose="020B0604020202020204" pitchFamily="34" charset="0"/>
              </a:rPr>
              <a:t>Figura 4 – Secundario del transformador (placa rectificadora)</a:t>
            </a:r>
            <a:endParaRPr lang="es-CO" sz="1200" dirty="0">
              <a:solidFill>
                <a:srgbClr val="E7E6E6">
                  <a:lumMod val="50000"/>
                </a:srgbClr>
              </a:solidFill>
              <a:ea typeface="Calibri" panose="020F0502020204030204" pitchFamily="34" charset="0"/>
              <a:cs typeface="Times New Roman" panose="02020603050405020304" pitchFamily="18" charset="0"/>
            </a:endParaRPr>
          </a:p>
        </p:txBody>
      </p:sp>
      <p:sp>
        <p:nvSpPr>
          <p:cNvPr id="28" name="CaixaDeTexto 27"/>
          <p:cNvSpPr txBox="1"/>
          <p:nvPr/>
        </p:nvSpPr>
        <p:spPr>
          <a:xfrm>
            <a:off x="554119" y="1790343"/>
            <a:ext cx="5971371" cy="1477328"/>
          </a:xfrm>
          <a:prstGeom prst="rect">
            <a:avLst/>
          </a:prstGeom>
          <a:noFill/>
        </p:spPr>
        <p:txBody>
          <a:bodyPr wrap="square" rtlCol="0">
            <a:spAutoFit/>
          </a:bodyPr>
          <a:lstStyle/>
          <a:p>
            <a:pPr algn="just"/>
            <a:r>
              <a:rPr lang="es-ES" dirty="0">
                <a:solidFill>
                  <a:srgbClr val="E7E6E6">
                    <a:lumMod val="50000"/>
                  </a:srgbClr>
                </a:solidFill>
              </a:rPr>
              <a:t>3.6 Medición del voltaje de salida del transformador.</a:t>
            </a:r>
          </a:p>
          <a:p>
            <a:pPr algn="just"/>
            <a:r>
              <a:rPr lang="es-ES" dirty="0">
                <a:solidFill>
                  <a:srgbClr val="E7E6E6">
                    <a:lumMod val="50000"/>
                  </a:srgbClr>
                </a:solidFill>
              </a:rPr>
              <a:t>En la placa rectificadora (272020), desconecte los conectores marcados "~". Mida el voltaje de salida de CC entre los pines. El valor encontrado debe ser aproximadamente 36,4V. [Tolerancia ± 10%].</a:t>
            </a:r>
            <a:endParaRPr lang="pt-BR" dirty="0">
              <a:solidFill>
                <a:srgbClr val="E7E6E6">
                  <a:lumMod val="50000"/>
                </a:srgbClr>
              </a:solidFill>
            </a:endParaRPr>
          </a:p>
        </p:txBody>
      </p:sp>
      <p:graphicFrame>
        <p:nvGraphicFramePr>
          <p:cNvPr id="29" name="Tabela 28"/>
          <p:cNvGraphicFramePr>
            <a:graphicFrameLocks noGrp="1"/>
          </p:cNvGraphicFramePr>
          <p:nvPr>
            <p:extLst>
              <p:ext uri="{D42A27DB-BD31-4B8C-83A1-F6EECF244321}">
                <p14:modId xmlns:p14="http://schemas.microsoft.com/office/powerpoint/2010/main" val="3361451006"/>
              </p:ext>
            </p:extLst>
          </p:nvPr>
        </p:nvGraphicFramePr>
        <p:xfrm>
          <a:off x="3898105" y="4895232"/>
          <a:ext cx="3661948" cy="425831"/>
        </p:xfrm>
        <a:graphic>
          <a:graphicData uri="http://schemas.openxmlformats.org/drawingml/2006/table">
            <a:tbl>
              <a:tblPr firstRow="1" firstCol="1" bandRow="1"/>
              <a:tblGrid>
                <a:gridCol w="540548">
                  <a:extLst>
                    <a:ext uri="{9D8B030D-6E8A-4147-A177-3AD203B41FA5}">
                      <a16:colId xmlns:a16="http://schemas.microsoft.com/office/drawing/2014/main" val="20000"/>
                    </a:ext>
                  </a:extLst>
                </a:gridCol>
                <a:gridCol w="3121400">
                  <a:extLst>
                    <a:ext uri="{9D8B030D-6E8A-4147-A177-3AD203B41FA5}">
                      <a16:colId xmlns:a16="http://schemas.microsoft.com/office/drawing/2014/main" val="20001"/>
                    </a:ext>
                  </a:extLst>
                </a:gridCol>
              </a:tblGrid>
              <a:tr h="219075">
                <a:tc>
                  <a:txBody>
                    <a:bodyPr/>
                    <a:lstStyle/>
                    <a:p>
                      <a:pPr>
                        <a:lnSpc>
                          <a:spcPct val="107000"/>
                        </a:lnSpc>
                        <a:spcAft>
                          <a:spcPts val="0"/>
                        </a:spcAft>
                      </a:pP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000" noProof="0" dirty="0">
                          <a:effectLst/>
                          <a:latin typeface="Arial" panose="020B0604020202020204" pitchFamily="34" charset="0"/>
                          <a:ea typeface="Calibri" panose="020F0502020204030204" pitchFamily="34" charset="0"/>
                          <a:cs typeface="Times New Roman" panose="02020603050405020304" pitchFamily="18" charset="0"/>
                        </a:rPr>
                        <a:t>La medición debe realizarse en los pines y estos deben estar desconectados.</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30" name="Imagem 4956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7296" y="4923992"/>
            <a:ext cx="371898" cy="33337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upo 33"/>
          <p:cNvGrpSpPr/>
          <p:nvPr/>
        </p:nvGrpSpPr>
        <p:grpSpPr>
          <a:xfrm>
            <a:off x="1" y="-34583"/>
            <a:ext cx="12192000" cy="1100339"/>
            <a:chOff x="1" y="-34583"/>
            <a:chExt cx="12192000" cy="1100339"/>
          </a:xfrm>
        </p:grpSpPr>
        <p:pic>
          <p:nvPicPr>
            <p:cNvPr id="35" name="Imagem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36" name="Imagem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37" name="Imagem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536974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ixa de texto 49553"/>
          <p:cNvSpPr txBox="1"/>
          <p:nvPr/>
        </p:nvSpPr>
        <p:spPr>
          <a:xfrm>
            <a:off x="6079430" y="5504632"/>
            <a:ext cx="5346719" cy="39815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defRPr/>
            </a:pPr>
            <a:r>
              <a:rPr lang="pt-BR" sz="1200" kern="0" dirty="0">
                <a:solidFill>
                  <a:srgbClr val="E7E6E6">
                    <a:lumMod val="50000"/>
                  </a:srgbClr>
                </a:solidFill>
                <a:ea typeface="Calibri" panose="020F0502020204030204" pitchFamily="34" charset="0"/>
                <a:cs typeface="Arial" panose="020B0604020202020204" pitchFamily="34" charset="0"/>
              </a:rPr>
              <a:t>Figura 6 – </a:t>
            </a:r>
            <a:r>
              <a:rPr lang="es-CO" sz="1200" kern="0" dirty="0">
                <a:solidFill>
                  <a:srgbClr val="E7E6E6">
                    <a:lumMod val="50000"/>
                  </a:srgbClr>
                </a:solidFill>
                <a:ea typeface="Calibri" panose="020F0502020204030204" pitchFamily="34" charset="0"/>
                <a:cs typeface="Arial" panose="020B0604020202020204" pitchFamily="34" charset="0"/>
              </a:rPr>
              <a:t>Salida de la placa rectificadora</a:t>
            </a:r>
            <a:endParaRPr lang="es-CO" sz="1200" kern="0" dirty="0">
              <a:solidFill>
                <a:srgbClr val="E7E6E6">
                  <a:lumMod val="50000"/>
                </a:srgbClr>
              </a:solidFill>
              <a:ea typeface="Calibri" panose="020F0502020204030204" pitchFamily="34" charset="0"/>
              <a:cs typeface="Times New Roman" panose="02020603050405020304" pitchFamily="18" charset="0"/>
            </a:endParaRPr>
          </a:p>
        </p:txBody>
      </p:sp>
      <p:sp>
        <p:nvSpPr>
          <p:cNvPr id="17"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8" name="CaixaDeTexto 17"/>
          <p:cNvSpPr txBox="1"/>
          <p:nvPr/>
        </p:nvSpPr>
        <p:spPr>
          <a:xfrm>
            <a:off x="554120" y="1790343"/>
            <a:ext cx="4693290" cy="1754326"/>
          </a:xfrm>
          <a:prstGeom prst="rect">
            <a:avLst/>
          </a:prstGeom>
          <a:noFill/>
        </p:spPr>
        <p:txBody>
          <a:bodyPr wrap="square" rtlCol="0">
            <a:spAutoFit/>
          </a:bodyPr>
          <a:lstStyle/>
          <a:p>
            <a:pPr algn="just"/>
            <a:r>
              <a:rPr lang="es-ES" dirty="0">
                <a:solidFill>
                  <a:srgbClr val="E7E6E6">
                    <a:lumMod val="50000"/>
                  </a:srgbClr>
                </a:solidFill>
              </a:rPr>
              <a:t>3.7 Medida del voltaje de salida de la placa rectificadora.</a:t>
            </a:r>
          </a:p>
          <a:p>
            <a:pPr algn="just"/>
            <a:r>
              <a:rPr lang="es-ES" dirty="0">
                <a:solidFill>
                  <a:srgbClr val="E7E6E6">
                    <a:lumMod val="50000"/>
                  </a:srgbClr>
                </a:solidFill>
              </a:rPr>
              <a:t>En la placa rectificadora, mida el voltaje de salida en los pines marcados "+" y "-". El valor encontrado debe ser 52Vdc [Rango de tolerancia ± 15%].</a:t>
            </a:r>
            <a:endParaRPr lang="pt-BR" dirty="0">
              <a:solidFill>
                <a:srgbClr val="E7E6E6">
                  <a:lumMod val="50000"/>
                </a:srgbClr>
              </a:solidFill>
            </a:endParaRPr>
          </a:p>
        </p:txBody>
      </p:sp>
      <p:grpSp>
        <p:nvGrpSpPr>
          <p:cNvPr id="25" name="Grupo 24"/>
          <p:cNvGrpSpPr/>
          <p:nvPr/>
        </p:nvGrpSpPr>
        <p:grpSpPr>
          <a:xfrm>
            <a:off x="6079430" y="1392124"/>
            <a:ext cx="5346719" cy="4005281"/>
            <a:chOff x="0" y="1115"/>
            <a:chExt cx="3220720" cy="2412674"/>
          </a:xfrm>
        </p:grpSpPr>
        <p:pic>
          <p:nvPicPr>
            <p:cNvPr id="26" name="Imagem 2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115"/>
              <a:ext cx="3220720" cy="2412674"/>
            </a:xfrm>
            <a:prstGeom prst="rect">
              <a:avLst/>
            </a:prstGeom>
            <a:noFill/>
            <a:ln>
              <a:noFill/>
            </a:ln>
          </p:spPr>
        </p:pic>
        <p:sp>
          <p:nvSpPr>
            <p:cNvPr id="27" name="Seta: para a Direita 7"/>
            <p:cNvSpPr/>
            <p:nvPr/>
          </p:nvSpPr>
          <p:spPr>
            <a:xfrm rot="13678776">
              <a:off x="1472610" y="994144"/>
              <a:ext cx="514350" cy="3143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sp>
          <p:nvSpPr>
            <p:cNvPr id="28" name="Seta: para a Direita 6"/>
            <p:cNvSpPr/>
            <p:nvPr/>
          </p:nvSpPr>
          <p:spPr>
            <a:xfrm rot="18166092">
              <a:off x="1190847" y="1648047"/>
              <a:ext cx="514350" cy="3143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grpSp>
      <p:graphicFrame>
        <p:nvGraphicFramePr>
          <p:cNvPr id="9" name="Tabela 8"/>
          <p:cNvGraphicFramePr>
            <a:graphicFrameLocks noGrp="1"/>
          </p:cNvGraphicFramePr>
          <p:nvPr>
            <p:extLst>
              <p:ext uri="{D42A27DB-BD31-4B8C-83A1-F6EECF244321}">
                <p14:modId xmlns:p14="http://schemas.microsoft.com/office/powerpoint/2010/main" val="22850341"/>
              </p:ext>
            </p:extLst>
          </p:nvPr>
        </p:nvGraphicFramePr>
        <p:xfrm>
          <a:off x="554120" y="5869965"/>
          <a:ext cx="5850333" cy="440508"/>
        </p:xfrm>
        <a:graphic>
          <a:graphicData uri="http://schemas.openxmlformats.org/drawingml/2006/table">
            <a:tbl>
              <a:tblPr firstRow="1" firstCol="1" bandRow="1"/>
              <a:tblGrid>
                <a:gridCol w="1114392">
                  <a:extLst>
                    <a:ext uri="{9D8B030D-6E8A-4147-A177-3AD203B41FA5}">
                      <a16:colId xmlns:a16="http://schemas.microsoft.com/office/drawing/2014/main" val="20000"/>
                    </a:ext>
                  </a:extLst>
                </a:gridCol>
                <a:gridCol w="4735941">
                  <a:extLst>
                    <a:ext uri="{9D8B030D-6E8A-4147-A177-3AD203B41FA5}">
                      <a16:colId xmlns:a16="http://schemas.microsoft.com/office/drawing/2014/main" val="20001"/>
                    </a:ext>
                  </a:extLst>
                </a:gridCol>
              </a:tblGrid>
              <a:tr h="104353">
                <a:tc>
                  <a:txBody>
                    <a:bodyPr/>
                    <a:lstStyle/>
                    <a:p>
                      <a:pPr marL="540385" indent="-90170" algn="just">
                        <a:lnSpc>
                          <a:spcPct val="107000"/>
                        </a:lnSpc>
                        <a:spcAft>
                          <a:spcPts val="0"/>
                        </a:spcAft>
                      </a:pPr>
                      <a:r>
                        <a:rPr lang="es-AR" sz="1300" dirty="0">
                          <a:effectLst/>
                          <a:latin typeface="Arial" panose="020B0604020202020204" pitchFamily="34" charset="0"/>
                          <a:ea typeface="Calibri" panose="020F0502020204030204" pitchFamily="34" charset="0"/>
                          <a:cs typeface="Times New Roman" panose="02020603050405020304" pitchFamily="18" charset="0"/>
                        </a:rPr>
                        <a:t>Cód.</a:t>
                      </a:r>
                      <a:endParaRPr lang="pt-BR"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6" marR="129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0385" indent="-90170" algn="just">
                        <a:lnSpc>
                          <a:spcPct val="107000"/>
                        </a:lnSpc>
                        <a:spcAft>
                          <a:spcPts val="0"/>
                        </a:spcAft>
                      </a:pPr>
                      <a:r>
                        <a:rPr lang="es-CO" sz="1300" noProof="0" dirty="0">
                          <a:effectLst/>
                          <a:latin typeface="Arial" panose="020B0604020202020204" pitchFamily="34" charset="0"/>
                          <a:ea typeface="Calibri" panose="020F0502020204030204" pitchFamily="34" charset="0"/>
                          <a:cs typeface="Times New Roman" panose="02020603050405020304" pitchFamily="18" charset="0"/>
                        </a:rPr>
                        <a:t>Descripción</a:t>
                      </a:r>
                      <a:endParaRPr lang="es-CO" sz="2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129866" marR="129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9213">
                <a:tc>
                  <a:txBody>
                    <a:bodyPr/>
                    <a:lstStyle/>
                    <a:p>
                      <a:pPr>
                        <a:lnSpc>
                          <a:spcPct val="107000"/>
                        </a:lnSpc>
                        <a:spcAft>
                          <a:spcPts val="0"/>
                        </a:spcAft>
                      </a:pPr>
                      <a:r>
                        <a:rPr lang="es-AR" sz="1300">
                          <a:effectLst/>
                          <a:latin typeface="Arial" panose="020B0604020202020204" pitchFamily="34" charset="0"/>
                          <a:ea typeface="Calibri" panose="020F0502020204030204" pitchFamily="34" charset="0"/>
                          <a:cs typeface="Times New Roman" panose="02020603050405020304" pitchFamily="18" charset="0"/>
                        </a:rPr>
                        <a:t>272020</a:t>
                      </a:r>
                      <a:endParaRPr lang="pt-BR" sz="2100">
                        <a:effectLst/>
                        <a:latin typeface="Calibri" panose="020F0502020204030204" pitchFamily="34" charset="0"/>
                        <a:ea typeface="Calibri" panose="020F0502020204030204" pitchFamily="34" charset="0"/>
                        <a:cs typeface="Times New Roman" panose="02020603050405020304" pitchFamily="18" charset="0"/>
                      </a:endParaRPr>
                    </a:p>
                  </a:txBody>
                  <a:tcPr marL="129866" marR="129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AR" sz="1300" dirty="0">
                          <a:effectLst/>
                          <a:latin typeface="Arial" panose="020B0604020202020204" pitchFamily="34" charset="0"/>
                          <a:ea typeface="Calibri" panose="020F0502020204030204" pitchFamily="34" charset="0"/>
                          <a:cs typeface="Times New Roman" panose="02020603050405020304" pitchFamily="18" charset="0"/>
                        </a:rPr>
                        <a:t>PLACA RETIFICADORA MESA MONTADA</a:t>
                      </a:r>
                      <a:endParaRPr lang="pt-BR"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6" marR="129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14" name="Grupo 13"/>
          <p:cNvGrpSpPr/>
          <p:nvPr/>
        </p:nvGrpSpPr>
        <p:grpSpPr>
          <a:xfrm>
            <a:off x="1" y="-34583"/>
            <a:ext cx="12192000" cy="1100339"/>
            <a:chOff x="1" y="-34583"/>
            <a:chExt cx="12192000" cy="1100339"/>
          </a:xfrm>
        </p:grpSpPr>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4" name="Imagem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154050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ela 4"/>
          <p:cNvGraphicFramePr>
            <a:graphicFrameLocks noGrp="1"/>
          </p:cNvGraphicFramePr>
          <p:nvPr>
            <p:extLst>
              <p:ext uri="{D42A27DB-BD31-4B8C-83A1-F6EECF244321}">
                <p14:modId xmlns:p14="http://schemas.microsoft.com/office/powerpoint/2010/main" val="1688668435"/>
              </p:ext>
            </p:extLst>
          </p:nvPr>
        </p:nvGraphicFramePr>
        <p:xfrm>
          <a:off x="542365" y="4837786"/>
          <a:ext cx="5266153" cy="822378"/>
        </p:xfrm>
        <a:graphic>
          <a:graphicData uri="http://schemas.openxmlformats.org/drawingml/2006/table">
            <a:tbl>
              <a:tblPr firstRow="1" firstCol="1" bandRow="1"/>
              <a:tblGrid>
                <a:gridCol w="1376674">
                  <a:extLst>
                    <a:ext uri="{9D8B030D-6E8A-4147-A177-3AD203B41FA5}">
                      <a16:colId xmlns:a16="http://schemas.microsoft.com/office/drawing/2014/main" val="20000"/>
                    </a:ext>
                  </a:extLst>
                </a:gridCol>
                <a:gridCol w="3889479">
                  <a:extLst>
                    <a:ext uri="{9D8B030D-6E8A-4147-A177-3AD203B41FA5}">
                      <a16:colId xmlns:a16="http://schemas.microsoft.com/office/drawing/2014/main" val="20001"/>
                    </a:ext>
                  </a:extLst>
                </a:gridCol>
              </a:tblGrid>
              <a:tr h="162559">
                <a:tc>
                  <a:txBody>
                    <a:bodyPr/>
                    <a:lstStyle/>
                    <a:p>
                      <a:pPr marL="540385" indent="-90170" algn="just">
                        <a:lnSpc>
                          <a:spcPct val="107000"/>
                        </a:lnSpc>
                        <a:spcAft>
                          <a:spcPts val="0"/>
                        </a:spcAft>
                      </a:pPr>
                      <a:r>
                        <a:rPr lang="es-AR" sz="800" dirty="0">
                          <a:effectLst/>
                          <a:latin typeface="Arial" panose="020B0604020202020204" pitchFamily="34" charset="0"/>
                          <a:ea typeface="Calibri" panose="020F0502020204030204" pitchFamily="34" charset="0"/>
                          <a:cs typeface="Times New Roman" panose="02020603050405020304" pitchFamily="18" charset="0"/>
                        </a:rPr>
                        <a:t>Cód.</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9936" marR="79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0385" indent="-90170" algn="just">
                        <a:lnSpc>
                          <a:spcPct val="107000"/>
                        </a:lnSpc>
                        <a:spcAft>
                          <a:spcPts val="0"/>
                        </a:spcAft>
                      </a:pPr>
                      <a:r>
                        <a:rPr lang="es-CO" sz="800" noProof="0" dirty="0">
                          <a:effectLst/>
                          <a:latin typeface="Arial" panose="020B0604020202020204" pitchFamily="34" charset="0"/>
                          <a:ea typeface="Calibri" panose="020F0502020204030204" pitchFamily="34" charset="0"/>
                          <a:cs typeface="Times New Roman" panose="02020603050405020304" pitchFamily="18" charset="0"/>
                        </a:rPr>
                        <a:t>Descripción</a:t>
                      </a:r>
                      <a:endParaRPr lang="es-CO" sz="13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9936" marR="79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2559">
                <a:tc>
                  <a:txBody>
                    <a:bodyPr/>
                    <a:lstStyle/>
                    <a:p>
                      <a:pPr marL="540385" indent="-90170">
                        <a:lnSpc>
                          <a:spcPct val="107000"/>
                        </a:lnSpc>
                        <a:spcAft>
                          <a:spcPts val="0"/>
                        </a:spcAft>
                      </a:pPr>
                      <a:r>
                        <a:rPr lang="es-AR" sz="800">
                          <a:effectLst/>
                          <a:latin typeface="Arial" panose="020B0604020202020204" pitchFamily="34" charset="0"/>
                          <a:ea typeface="Calibri" panose="020F0502020204030204" pitchFamily="34" charset="0"/>
                          <a:cs typeface="Times New Roman" panose="02020603050405020304" pitchFamily="18" charset="0"/>
                        </a:rPr>
                        <a:t>011367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79936" marR="79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800" dirty="0">
                          <a:effectLst/>
                          <a:latin typeface="Arial" panose="020B0604020202020204" pitchFamily="34" charset="0"/>
                          <a:ea typeface="Calibri" panose="020F0502020204030204" pitchFamily="34" charset="0"/>
                          <a:cs typeface="Times New Roman" panose="02020603050405020304" pitchFamily="18" charset="0"/>
                        </a:rPr>
                        <a:t>FUSIBLE (F3) DIÁM. 5 X 20 mm ACCIÓN RÁPIDA 15A </a:t>
                      </a:r>
                      <a:r>
                        <a:rPr lang="es-CO" sz="800" dirty="0">
                          <a:effectLst/>
                          <a:latin typeface="Arial" panose="020B0604020202020204" pitchFamily="34" charset="0"/>
                          <a:ea typeface="Calibri" panose="020F0502020204030204" pitchFamily="34" charset="0"/>
                          <a:cs typeface="Times New Roman" panose="02020603050405020304" pitchFamily="18" charset="0"/>
                        </a:rPr>
                        <a:t>(ITC) </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9936" marR="79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8630">
                <a:tc>
                  <a:txBody>
                    <a:bodyPr/>
                    <a:lstStyle/>
                    <a:p>
                      <a:pPr marL="540385" indent="-90170">
                        <a:lnSpc>
                          <a:spcPct val="107000"/>
                        </a:lnSpc>
                        <a:spcAft>
                          <a:spcPts val="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r>
                        <a:rPr lang="es-AR" sz="800">
                          <a:effectLst/>
                          <a:latin typeface="Arial" panose="020B0604020202020204" pitchFamily="34" charset="0"/>
                          <a:ea typeface="Calibri" panose="020F0502020204030204" pitchFamily="34" charset="0"/>
                          <a:cs typeface="Times New Roman" panose="02020603050405020304" pitchFamily="18" charset="0"/>
                        </a:rPr>
                        <a:t>270743</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79936" marR="79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800" dirty="0">
                          <a:effectLst/>
                          <a:latin typeface="Arial" panose="020B0604020202020204" pitchFamily="34" charset="0"/>
                          <a:ea typeface="Calibri" panose="020F0502020204030204" pitchFamily="34" charset="0"/>
                          <a:cs typeface="Times New Roman" panose="02020603050405020304" pitchFamily="18" charset="0"/>
                        </a:rPr>
                        <a:t>CABLE 6. 1,50 X 0,25m NEGRO C/1 TERM. FASTON + RECEP</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9936" marR="79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8630">
                <a:tc>
                  <a:txBody>
                    <a:bodyPr/>
                    <a:lstStyle/>
                    <a:p>
                      <a:pPr marL="540385" indent="-90170">
                        <a:lnSpc>
                          <a:spcPct val="107000"/>
                        </a:lnSpc>
                        <a:spcAft>
                          <a:spcPts val="0"/>
                        </a:spcAft>
                      </a:pPr>
                      <a:r>
                        <a:rPr lang="es-AR" sz="800">
                          <a:effectLst/>
                          <a:latin typeface="Arial" panose="020B0604020202020204" pitchFamily="34" charset="0"/>
                          <a:ea typeface="Calibri" panose="020F0502020204030204" pitchFamily="34" charset="0"/>
                          <a:cs typeface="Times New Roman" panose="02020603050405020304" pitchFamily="18" charset="0"/>
                        </a:rPr>
                        <a:t>270744</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79936" marR="79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AR" sz="800" dirty="0">
                          <a:effectLst/>
                          <a:latin typeface="Arial" panose="020B0604020202020204" pitchFamily="34" charset="0"/>
                          <a:ea typeface="Calibri" panose="020F0502020204030204" pitchFamily="34" charset="0"/>
                          <a:cs typeface="Times New Roman" panose="02020603050405020304" pitchFamily="18" charset="0"/>
                        </a:rPr>
                        <a:t>CABLE 7. 1,50 X 0,30m C/2 TERM. RECEP + PROT</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9936" marR="79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graphicFrame>
        <p:nvGraphicFramePr>
          <p:cNvPr id="19" name="Tabela 18"/>
          <p:cNvGraphicFramePr>
            <a:graphicFrameLocks noGrp="1"/>
          </p:cNvGraphicFramePr>
          <p:nvPr>
            <p:extLst>
              <p:ext uri="{D42A27DB-BD31-4B8C-83A1-F6EECF244321}">
                <p14:modId xmlns:p14="http://schemas.microsoft.com/office/powerpoint/2010/main" val="1665104010"/>
              </p:ext>
            </p:extLst>
          </p:nvPr>
        </p:nvGraphicFramePr>
        <p:xfrm>
          <a:off x="554119" y="4100873"/>
          <a:ext cx="4537677" cy="457708"/>
        </p:xfrm>
        <a:graphic>
          <a:graphicData uri="http://schemas.openxmlformats.org/drawingml/2006/table">
            <a:tbl>
              <a:tblPr firstRow="1" firstCol="1" bandRow="1"/>
              <a:tblGrid>
                <a:gridCol w="511107">
                  <a:extLst>
                    <a:ext uri="{9D8B030D-6E8A-4147-A177-3AD203B41FA5}">
                      <a16:colId xmlns:a16="http://schemas.microsoft.com/office/drawing/2014/main" val="20000"/>
                    </a:ext>
                  </a:extLst>
                </a:gridCol>
                <a:gridCol w="4026570">
                  <a:extLst>
                    <a:ext uri="{9D8B030D-6E8A-4147-A177-3AD203B41FA5}">
                      <a16:colId xmlns:a16="http://schemas.microsoft.com/office/drawing/2014/main" val="20001"/>
                    </a:ext>
                  </a:extLst>
                </a:gridCol>
              </a:tblGrid>
              <a:tr h="0">
                <a:tc>
                  <a:txBody>
                    <a:bodyPr/>
                    <a:lstStyle/>
                    <a:p>
                      <a:pPr>
                        <a:lnSpc>
                          <a:spcPct val="107000"/>
                        </a:lnSpc>
                        <a:spcAft>
                          <a:spcPts val="0"/>
                        </a:spcAft>
                      </a:pPr>
                      <a:r>
                        <a:rPr lang="es-AR" sz="1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100" noProof="0" dirty="0">
                          <a:effectLst/>
                          <a:latin typeface="Arial" panose="020B0604020202020204" pitchFamily="34" charset="0"/>
                          <a:ea typeface="Calibri" panose="020F0502020204030204" pitchFamily="34" charset="0"/>
                          <a:cs typeface="Times New Roman" panose="02020603050405020304" pitchFamily="18" charset="0"/>
                        </a:rPr>
                        <a:t>Si no se indica la tensión, comprobar el fusible o la integridad de los cables y del portafusibles.</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20" name="Imagem 19"/>
          <p:cNvPicPr/>
          <p:nvPr/>
        </p:nvPicPr>
        <p:blipFill>
          <a:blip r:embed="rId5" cstate="print">
            <a:extLst>
              <a:ext uri="{28A0092B-C50C-407E-A947-70E740481C1C}">
                <a14:useLocalDpi xmlns:a14="http://schemas.microsoft.com/office/drawing/2010/main" val="0"/>
              </a:ext>
            </a:extLst>
          </a:blip>
          <a:stretch>
            <a:fillRect/>
          </a:stretch>
        </p:blipFill>
        <p:spPr>
          <a:xfrm>
            <a:off x="659559" y="4158294"/>
            <a:ext cx="368300" cy="333375"/>
          </a:xfrm>
          <a:prstGeom prst="rect">
            <a:avLst/>
          </a:prstGeom>
        </p:spPr>
      </p:pic>
      <p:sp>
        <p:nvSpPr>
          <p:cNvPr id="24" name="CaixaDeTexto 23"/>
          <p:cNvSpPr txBox="1"/>
          <p:nvPr/>
        </p:nvSpPr>
        <p:spPr>
          <a:xfrm>
            <a:off x="554119" y="1790343"/>
            <a:ext cx="5446361" cy="2031325"/>
          </a:xfrm>
          <a:prstGeom prst="rect">
            <a:avLst/>
          </a:prstGeom>
          <a:noFill/>
        </p:spPr>
        <p:txBody>
          <a:bodyPr wrap="square" rtlCol="0">
            <a:spAutoFit/>
          </a:bodyPr>
          <a:lstStyle/>
          <a:p>
            <a:pPr algn="just"/>
            <a:r>
              <a:rPr lang="es-ES" dirty="0">
                <a:solidFill>
                  <a:srgbClr val="E7E6E6">
                    <a:lumMod val="50000"/>
                  </a:srgbClr>
                </a:solidFill>
              </a:rPr>
              <a:t>3.8 Medida del voltaje de entrada de la placa del cargador.</a:t>
            </a:r>
          </a:p>
          <a:p>
            <a:pPr algn="just"/>
            <a:r>
              <a:rPr lang="es-ES" dirty="0">
                <a:solidFill>
                  <a:srgbClr val="E7E6E6">
                    <a:lumMod val="50000"/>
                  </a:srgbClr>
                </a:solidFill>
              </a:rPr>
              <a:t>Retire los conectores marcados “GND/PT” y “V+/AZ” (DC IN) en la placa del cargador y mida el voltaje. El valor encontrado debe ser 52Vdc [Rango de tolerancia ± 15%].</a:t>
            </a:r>
          </a:p>
          <a:p>
            <a:pPr algn="just"/>
            <a:endParaRPr lang="es-ES" dirty="0">
              <a:solidFill>
                <a:srgbClr val="E7E6E6">
                  <a:lumMod val="50000"/>
                </a:srgbClr>
              </a:solidFill>
            </a:endParaRPr>
          </a:p>
          <a:p>
            <a:pPr algn="just"/>
            <a:r>
              <a:rPr lang="es-ES" dirty="0">
                <a:solidFill>
                  <a:srgbClr val="E7E6E6">
                    <a:lumMod val="50000"/>
                  </a:srgbClr>
                </a:solidFill>
              </a:rPr>
              <a:t>Reemplace los componentes aplicables:</a:t>
            </a:r>
            <a:endParaRPr lang="pt-BR" dirty="0">
              <a:solidFill>
                <a:srgbClr val="E7E6E6">
                  <a:lumMod val="50000"/>
                </a:srgbClr>
              </a:solidFill>
            </a:endParaRPr>
          </a:p>
        </p:txBody>
      </p:sp>
      <p:grpSp>
        <p:nvGrpSpPr>
          <p:cNvPr id="11" name="Grupo 10"/>
          <p:cNvGrpSpPr/>
          <p:nvPr/>
        </p:nvGrpSpPr>
        <p:grpSpPr>
          <a:xfrm>
            <a:off x="8021783" y="1439163"/>
            <a:ext cx="3515182" cy="5130242"/>
            <a:chOff x="8369237" y="1728048"/>
            <a:chExt cx="3167727" cy="4623148"/>
          </a:xfrm>
        </p:grpSpPr>
        <p:sp>
          <p:nvSpPr>
            <p:cNvPr id="25" name="Caixa de texto 49553"/>
            <p:cNvSpPr txBox="1"/>
            <p:nvPr/>
          </p:nvSpPr>
          <p:spPr>
            <a:xfrm>
              <a:off x="8369237" y="5953041"/>
              <a:ext cx="3167727" cy="39815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defRPr/>
              </a:pPr>
              <a:r>
                <a:rPr lang="es-ES" sz="1200" kern="0" dirty="0">
                  <a:solidFill>
                    <a:srgbClr val="E7E6E6">
                      <a:lumMod val="50000"/>
                    </a:srgbClr>
                  </a:solidFill>
                  <a:ea typeface="Calibri" panose="020F0502020204030204" pitchFamily="34" charset="0"/>
                  <a:cs typeface="Arial" panose="020B0604020202020204" pitchFamily="34" charset="0"/>
                </a:rPr>
                <a:t>Figura 7 – Medición de la entrada de la placa del cargador</a:t>
              </a:r>
              <a:endParaRPr lang="pt-BR" sz="1200" kern="0" dirty="0">
                <a:solidFill>
                  <a:srgbClr val="E7E6E6">
                    <a:lumMod val="50000"/>
                  </a:srgbClr>
                </a:solidFill>
                <a:ea typeface="Calibri" panose="020F0502020204030204" pitchFamily="34" charset="0"/>
                <a:cs typeface="Times New Roman" panose="02020603050405020304" pitchFamily="18" charset="0"/>
              </a:endParaRPr>
            </a:p>
          </p:txBody>
        </p:sp>
        <p:pic>
          <p:nvPicPr>
            <p:cNvPr id="26" name="Imagem 25" descr="C:\Users\engenharia2\Desktop\IMG_20180511_15002621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9238" y="1728048"/>
              <a:ext cx="3167726" cy="4224993"/>
            </a:xfrm>
            <a:prstGeom prst="rect">
              <a:avLst/>
            </a:prstGeom>
            <a:noFill/>
            <a:ln>
              <a:noFill/>
            </a:ln>
          </p:spPr>
        </p:pic>
      </p:grpSp>
      <p:grpSp>
        <p:nvGrpSpPr>
          <p:cNvPr id="15" name="Grupo 14"/>
          <p:cNvGrpSpPr/>
          <p:nvPr/>
        </p:nvGrpSpPr>
        <p:grpSpPr>
          <a:xfrm>
            <a:off x="1" y="-34583"/>
            <a:ext cx="12192000" cy="1100339"/>
            <a:chOff x="1" y="-34583"/>
            <a:chExt cx="12192000" cy="1100339"/>
          </a:xfrm>
        </p:grpSpPr>
        <p:pic>
          <p:nvPicPr>
            <p:cNvPr id="16" name="Imagem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8" name="Imagem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943098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ixa de texto 49553"/>
          <p:cNvSpPr txBox="1"/>
          <p:nvPr/>
        </p:nvSpPr>
        <p:spPr>
          <a:xfrm>
            <a:off x="7114852" y="5902502"/>
            <a:ext cx="4311297" cy="39815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defRPr/>
            </a:pPr>
            <a:r>
              <a:rPr lang="es-ES" sz="1200" kern="0" dirty="0">
                <a:solidFill>
                  <a:srgbClr val="E7E6E6">
                    <a:lumMod val="50000"/>
                  </a:srgbClr>
                </a:solidFill>
                <a:ea typeface="Calibri" panose="020F0502020204030204" pitchFamily="34" charset="0"/>
                <a:cs typeface="Arial" panose="020B0604020202020204" pitchFamily="34" charset="0"/>
              </a:rPr>
              <a:t>Figura 8 – Medición de los pines 24Vdc y GND</a:t>
            </a:r>
            <a:endParaRPr lang="pt-BR" sz="1200" kern="0" dirty="0">
              <a:solidFill>
                <a:srgbClr val="E7E6E6">
                  <a:lumMod val="50000"/>
                </a:srgbClr>
              </a:solidFill>
              <a:ea typeface="Calibri" panose="020F0502020204030204" pitchFamily="34" charset="0"/>
              <a:cs typeface="Times New Roman" panose="02020603050405020304" pitchFamily="18" charset="0"/>
            </a:endParaRPr>
          </a:p>
        </p:txBody>
      </p:sp>
      <p:sp>
        <p:nvSpPr>
          <p:cNvPr id="17"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8" name="CaixaDeTexto 17"/>
          <p:cNvSpPr txBox="1"/>
          <p:nvPr/>
        </p:nvSpPr>
        <p:spPr>
          <a:xfrm>
            <a:off x="554120" y="1790343"/>
            <a:ext cx="4693290" cy="2585323"/>
          </a:xfrm>
          <a:prstGeom prst="rect">
            <a:avLst/>
          </a:prstGeom>
          <a:noFill/>
        </p:spPr>
        <p:txBody>
          <a:bodyPr wrap="square" rtlCol="0">
            <a:spAutoFit/>
          </a:bodyPr>
          <a:lstStyle/>
          <a:p>
            <a:pPr algn="just"/>
            <a:r>
              <a:rPr lang="es-ES" dirty="0">
                <a:solidFill>
                  <a:srgbClr val="E7E6E6">
                    <a:lumMod val="50000"/>
                  </a:srgbClr>
                </a:solidFill>
              </a:rPr>
              <a:t>3.9 Medición de voltaje al tablero de relés</a:t>
            </a:r>
          </a:p>
          <a:p>
            <a:pPr algn="just"/>
            <a:r>
              <a:rPr lang="es-ES" dirty="0">
                <a:solidFill>
                  <a:srgbClr val="E7E6E6">
                    <a:lumMod val="50000"/>
                  </a:srgbClr>
                </a:solidFill>
              </a:rPr>
              <a:t>En la placa del cargador, retire las clavijas de las posiciones "24Vdc" y "GND" (placa de relés) y mida el voltaje en las clavijas.</a:t>
            </a:r>
          </a:p>
          <a:p>
            <a:pPr algn="just"/>
            <a:r>
              <a:rPr lang="es-ES" dirty="0">
                <a:solidFill>
                  <a:srgbClr val="E7E6E6">
                    <a:lumMod val="50000"/>
                  </a:srgbClr>
                </a:solidFill>
              </a:rPr>
              <a:t>El valor encontrado debe ser 24 V.</a:t>
            </a:r>
          </a:p>
          <a:p>
            <a:pPr algn="just"/>
            <a:r>
              <a:rPr lang="es-ES" dirty="0">
                <a:solidFill>
                  <a:srgbClr val="E7E6E6">
                    <a:lumMod val="50000"/>
                  </a:srgbClr>
                </a:solidFill>
              </a:rPr>
              <a:t>[Rango de tolerancia ± 15%].</a:t>
            </a:r>
          </a:p>
          <a:p>
            <a:pPr algn="just"/>
            <a:endParaRPr lang="es-ES" dirty="0">
              <a:solidFill>
                <a:srgbClr val="E7E6E6">
                  <a:lumMod val="50000"/>
                </a:srgbClr>
              </a:solidFill>
            </a:endParaRPr>
          </a:p>
          <a:p>
            <a:pPr algn="just"/>
            <a:r>
              <a:rPr lang="es-ES" dirty="0">
                <a:solidFill>
                  <a:srgbClr val="E7E6E6">
                    <a:lumMod val="50000"/>
                  </a:srgbClr>
                </a:solidFill>
              </a:rPr>
              <a:t>Si no se indica el voltaje, la placa del cargador está dañada y debe ser reemplazada.</a:t>
            </a:r>
            <a:endParaRPr lang="pt-BR" dirty="0">
              <a:solidFill>
                <a:srgbClr val="E7E6E6">
                  <a:lumMod val="50000"/>
                </a:srgbClr>
              </a:solidFill>
            </a:endParaRPr>
          </a:p>
        </p:txBody>
      </p:sp>
      <p:grpSp>
        <p:nvGrpSpPr>
          <p:cNvPr id="2" name="Grupo 1"/>
          <p:cNvGrpSpPr/>
          <p:nvPr/>
        </p:nvGrpSpPr>
        <p:grpSpPr>
          <a:xfrm>
            <a:off x="6000480" y="1423554"/>
            <a:ext cx="5425669" cy="4414565"/>
            <a:chOff x="8688808" y="2423387"/>
            <a:chExt cx="2737341" cy="2227222"/>
          </a:xfrm>
        </p:grpSpPr>
        <p:pic>
          <p:nvPicPr>
            <p:cNvPr id="7" name="Imagem 6"/>
            <p:cNvPicPr>
              <a:picLocks noChangeAspect="1"/>
            </p:cNvPicPr>
            <p:nvPr/>
          </p:nvPicPr>
          <p:blipFill rotWithShape="1">
            <a:blip r:embed="rId3"/>
            <a:srcRect b="34880"/>
            <a:stretch/>
          </p:blipFill>
          <p:spPr>
            <a:xfrm>
              <a:off x="8688808" y="2423387"/>
              <a:ext cx="2737341" cy="2227222"/>
            </a:xfrm>
            <a:prstGeom prst="rect">
              <a:avLst/>
            </a:prstGeom>
          </p:spPr>
        </p:pic>
        <p:sp>
          <p:nvSpPr>
            <p:cNvPr id="19" name="Elipse 18"/>
            <p:cNvSpPr/>
            <p:nvPr/>
          </p:nvSpPr>
          <p:spPr>
            <a:xfrm>
              <a:off x="9434945" y="3544669"/>
              <a:ext cx="997528" cy="840099"/>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endParaRPr lang="pt-BR">
                <a:solidFill>
                  <a:prstClr val="white"/>
                </a:solidFill>
              </a:endParaRPr>
            </a:p>
          </p:txBody>
        </p:sp>
      </p:grpSp>
      <p:grpSp>
        <p:nvGrpSpPr>
          <p:cNvPr id="13" name="Grupo 12"/>
          <p:cNvGrpSpPr/>
          <p:nvPr/>
        </p:nvGrpSpPr>
        <p:grpSpPr>
          <a:xfrm>
            <a:off x="1" y="-34583"/>
            <a:ext cx="12192000" cy="1100339"/>
            <a:chOff x="1" y="-34583"/>
            <a:chExt cx="12192000" cy="1100339"/>
          </a:xfrm>
        </p:grpSpPr>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5" name="Image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5" name="Imagem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graphicFrame>
        <p:nvGraphicFramePr>
          <p:cNvPr id="3" name="Tabela 2">
            <a:extLst>
              <a:ext uri="{FF2B5EF4-FFF2-40B4-BE49-F238E27FC236}">
                <a16:creationId xmlns:a16="http://schemas.microsoft.com/office/drawing/2014/main" id="{FD2ED4A0-5437-918A-CB19-B8B5F8110617}"/>
              </a:ext>
            </a:extLst>
          </p:cNvPr>
          <p:cNvGraphicFramePr>
            <a:graphicFrameLocks noGrp="1"/>
          </p:cNvGraphicFramePr>
          <p:nvPr>
            <p:extLst>
              <p:ext uri="{D42A27DB-BD31-4B8C-83A1-F6EECF244321}">
                <p14:modId xmlns:p14="http://schemas.microsoft.com/office/powerpoint/2010/main" val="1980252205"/>
              </p:ext>
            </p:extLst>
          </p:nvPr>
        </p:nvGraphicFramePr>
        <p:xfrm>
          <a:off x="606547" y="6067589"/>
          <a:ext cx="5850333" cy="440508"/>
        </p:xfrm>
        <a:graphic>
          <a:graphicData uri="http://schemas.openxmlformats.org/drawingml/2006/table">
            <a:tbl>
              <a:tblPr firstRow="1" firstCol="1" bandRow="1"/>
              <a:tblGrid>
                <a:gridCol w="1114392">
                  <a:extLst>
                    <a:ext uri="{9D8B030D-6E8A-4147-A177-3AD203B41FA5}">
                      <a16:colId xmlns:a16="http://schemas.microsoft.com/office/drawing/2014/main" val="20000"/>
                    </a:ext>
                  </a:extLst>
                </a:gridCol>
                <a:gridCol w="4735941">
                  <a:extLst>
                    <a:ext uri="{9D8B030D-6E8A-4147-A177-3AD203B41FA5}">
                      <a16:colId xmlns:a16="http://schemas.microsoft.com/office/drawing/2014/main" val="20001"/>
                    </a:ext>
                  </a:extLst>
                </a:gridCol>
              </a:tblGrid>
              <a:tr h="104353">
                <a:tc>
                  <a:txBody>
                    <a:bodyPr/>
                    <a:lstStyle/>
                    <a:p>
                      <a:pPr marL="540385" indent="-90170" algn="just">
                        <a:lnSpc>
                          <a:spcPct val="107000"/>
                        </a:lnSpc>
                        <a:spcAft>
                          <a:spcPts val="0"/>
                        </a:spcAft>
                      </a:pPr>
                      <a:r>
                        <a:rPr lang="es-AR" sz="1300" dirty="0">
                          <a:effectLst/>
                          <a:latin typeface="Arial" panose="020B0604020202020204" pitchFamily="34" charset="0"/>
                          <a:ea typeface="Calibri" panose="020F0502020204030204" pitchFamily="34" charset="0"/>
                          <a:cs typeface="Times New Roman" panose="02020603050405020304" pitchFamily="18" charset="0"/>
                        </a:rPr>
                        <a:t>Cód.</a:t>
                      </a:r>
                      <a:endParaRPr lang="pt-BR"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6" marR="129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0385" indent="-90170" algn="just">
                        <a:lnSpc>
                          <a:spcPct val="107000"/>
                        </a:lnSpc>
                        <a:spcAft>
                          <a:spcPts val="0"/>
                        </a:spcAft>
                      </a:pPr>
                      <a:r>
                        <a:rPr lang="es-CO" sz="1300" noProof="0" dirty="0">
                          <a:effectLst/>
                          <a:latin typeface="Arial" panose="020B0604020202020204" pitchFamily="34" charset="0"/>
                          <a:ea typeface="Calibri" panose="020F0502020204030204" pitchFamily="34" charset="0"/>
                          <a:cs typeface="Times New Roman" panose="02020603050405020304" pitchFamily="18" charset="0"/>
                        </a:rPr>
                        <a:t>Descripción</a:t>
                      </a:r>
                      <a:endParaRPr lang="es-CO" sz="2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129866" marR="129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9213">
                <a:tc>
                  <a:txBody>
                    <a:bodyPr/>
                    <a:lstStyle/>
                    <a:p>
                      <a:pPr>
                        <a:lnSpc>
                          <a:spcPct val="107000"/>
                        </a:lnSpc>
                        <a:spcAft>
                          <a:spcPts val="0"/>
                        </a:spcAft>
                      </a:pPr>
                      <a:r>
                        <a:rPr lang="es-AR" sz="1300" dirty="0">
                          <a:effectLst/>
                          <a:latin typeface="Arial" panose="020B0604020202020204" pitchFamily="34" charset="0"/>
                          <a:ea typeface="Calibri" panose="020F0502020204030204" pitchFamily="34" charset="0"/>
                          <a:cs typeface="Times New Roman" panose="02020603050405020304" pitchFamily="18" charset="0"/>
                        </a:rPr>
                        <a:t>270462</a:t>
                      </a:r>
                      <a:endParaRPr lang="pt-BR"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6" marR="129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AR" sz="1300" dirty="0">
                          <a:effectLst/>
                          <a:latin typeface="Arial" panose="020B0604020202020204" pitchFamily="34" charset="0"/>
                          <a:ea typeface="Calibri" panose="020F0502020204030204" pitchFamily="34" charset="0"/>
                          <a:cs typeface="Times New Roman" panose="02020603050405020304" pitchFamily="18" charset="0"/>
                        </a:rPr>
                        <a:t>PLACA CARGADORA DE BATERÍA DE LA MESA</a:t>
                      </a:r>
                      <a:endParaRPr lang="pt-BR"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129866" marR="129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79396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183" y="1164968"/>
            <a:ext cx="4753764" cy="4154790"/>
          </a:xfrm>
          <a:prstGeom prst="rect">
            <a:avLst/>
          </a:prstGeom>
        </p:spPr>
      </p:pic>
      <p:graphicFrame>
        <p:nvGraphicFramePr>
          <p:cNvPr id="4" name="Tabela 3"/>
          <p:cNvGraphicFramePr>
            <a:graphicFrameLocks noGrp="1"/>
          </p:cNvGraphicFramePr>
          <p:nvPr/>
        </p:nvGraphicFramePr>
        <p:xfrm>
          <a:off x="554119" y="4821380"/>
          <a:ext cx="6272708" cy="637096"/>
        </p:xfrm>
        <a:graphic>
          <a:graphicData uri="http://schemas.openxmlformats.org/drawingml/2006/table">
            <a:tbl>
              <a:tblPr firstRow="1" firstCol="1" bandRow="1"/>
              <a:tblGrid>
                <a:gridCol w="6272708">
                  <a:extLst>
                    <a:ext uri="{9D8B030D-6E8A-4147-A177-3AD203B41FA5}">
                      <a16:colId xmlns:a16="http://schemas.microsoft.com/office/drawing/2014/main" val="20000"/>
                    </a:ext>
                  </a:extLst>
                </a:gridCol>
              </a:tblGrid>
              <a:tr h="342314">
                <a:tc>
                  <a:txBody>
                    <a:bodyPr/>
                    <a:lstStyle/>
                    <a:p>
                      <a:pPr algn="l">
                        <a:lnSpc>
                          <a:spcPct val="107000"/>
                        </a:lnSpc>
                        <a:spcAft>
                          <a:spcPts val="0"/>
                        </a:spcAft>
                      </a:pPr>
                      <a:r>
                        <a:rPr lang="es-ES"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Coloque el cable de prueba rojo del multímetro en el cable conectado al pin de 24 V CC que va al tablero de relés y el cable de prueba negro en el pin RL. Al inicio de la prueba no se debe medir nada, pero al activar cualquier movimiento de la mesa debería aparecer el voltaje deseado.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0070C0"/>
                    </a:solidFill>
                  </a:tcPr>
                </a:tc>
                <a:extLst>
                  <a:ext uri="{0D108BD9-81ED-4DB2-BD59-A6C34878D82A}">
                    <a16:rowId xmlns:a16="http://schemas.microsoft.com/office/drawing/2014/main" val="10000"/>
                  </a:ext>
                </a:extLst>
              </a:tr>
            </a:tbl>
          </a:graphicData>
        </a:graphic>
      </p:graphicFrame>
      <p:graphicFrame>
        <p:nvGraphicFramePr>
          <p:cNvPr id="6" name="Tabela 5"/>
          <p:cNvGraphicFramePr>
            <a:graphicFrameLocks noGrp="1"/>
          </p:cNvGraphicFramePr>
          <p:nvPr/>
        </p:nvGraphicFramePr>
        <p:xfrm>
          <a:off x="554119" y="5554094"/>
          <a:ext cx="6272708" cy="489670"/>
        </p:xfrm>
        <a:graphic>
          <a:graphicData uri="http://schemas.openxmlformats.org/drawingml/2006/table">
            <a:tbl>
              <a:tblPr firstRow="1" firstCol="1" bandRow="1"/>
              <a:tblGrid>
                <a:gridCol w="706535">
                  <a:extLst>
                    <a:ext uri="{9D8B030D-6E8A-4147-A177-3AD203B41FA5}">
                      <a16:colId xmlns:a16="http://schemas.microsoft.com/office/drawing/2014/main" val="20000"/>
                    </a:ext>
                  </a:extLst>
                </a:gridCol>
                <a:gridCol w="5566173">
                  <a:extLst>
                    <a:ext uri="{9D8B030D-6E8A-4147-A177-3AD203B41FA5}">
                      <a16:colId xmlns:a16="http://schemas.microsoft.com/office/drawing/2014/main" val="20001"/>
                    </a:ext>
                  </a:extLst>
                </a:gridCol>
              </a:tblGrid>
              <a:tr h="489670">
                <a:tc>
                  <a:txBody>
                    <a:bodyPr/>
                    <a:lstStyle/>
                    <a:p>
                      <a:pPr>
                        <a:lnSpc>
                          <a:spcPct val="107000"/>
                        </a:lnSpc>
                        <a:spcAft>
                          <a:spcPts val="0"/>
                        </a:spcAft>
                      </a:pPr>
                      <a:r>
                        <a:rPr lang="es-AR" sz="1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100" noProof="0" dirty="0">
                          <a:effectLst/>
                          <a:latin typeface="Arial" panose="020B0604020202020204" pitchFamily="34" charset="0"/>
                          <a:ea typeface="Calibri" panose="020F0502020204030204" pitchFamily="34" charset="0"/>
                          <a:cs typeface="Times New Roman" panose="02020603050405020304" pitchFamily="18" charset="0"/>
                        </a:rPr>
                        <a:t>La chave liga/desliga principal debe estar en la posición "I" durante la medición.</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21" name="Imagem 20"/>
          <p:cNvPicPr/>
          <p:nvPr/>
        </p:nvPicPr>
        <p:blipFill>
          <a:blip r:embed="rId4" cstate="print">
            <a:extLst>
              <a:ext uri="{28A0092B-C50C-407E-A947-70E740481C1C}">
                <a14:useLocalDpi xmlns:a14="http://schemas.microsoft.com/office/drawing/2010/main" val="0"/>
              </a:ext>
            </a:extLst>
          </a:blip>
          <a:stretch>
            <a:fillRect/>
          </a:stretch>
        </p:blipFill>
        <p:spPr>
          <a:xfrm>
            <a:off x="698383" y="5620768"/>
            <a:ext cx="368300" cy="333375"/>
          </a:xfrm>
          <a:prstGeom prst="rect">
            <a:avLst/>
          </a:prstGeom>
        </p:spPr>
      </p:pic>
      <p:graphicFrame>
        <p:nvGraphicFramePr>
          <p:cNvPr id="7" name="Tabela 6"/>
          <p:cNvGraphicFramePr>
            <a:graphicFrameLocks noGrp="1"/>
          </p:cNvGraphicFramePr>
          <p:nvPr/>
        </p:nvGraphicFramePr>
        <p:xfrm>
          <a:off x="554119" y="6119693"/>
          <a:ext cx="6272708" cy="457708"/>
        </p:xfrm>
        <a:graphic>
          <a:graphicData uri="http://schemas.openxmlformats.org/drawingml/2006/table">
            <a:tbl>
              <a:tblPr firstRow="1" firstCol="1" bandRow="1"/>
              <a:tblGrid>
                <a:gridCol w="706535">
                  <a:extLst>
                    <a:ext uri="{9D8B030D-6E8A-4147-A177-3AD203B41FA5}">
                      <a16:colId xmlns:a16="http://schemas.microsoft.com/office/drawing/2014/main" val="20000"/>
                    </a:ext>
                  </a:extLst>
                </a:gridCol>
                <a:gridCol w="5566173">
                  <a:extLst>
                    <a:ext uri="{9D8B030D-6E8A-4147-A177-3AD203B41FA5}">
                      <a16:colId xmlns:a16="http://schemas.microsoft.com/office/drawing/2014/main" val="20001"/>
                    </a:ext>
                  </a:extLst>
                </a:gridCol>
              </a:tblGrid>
              <a:tr h="0">
                <a:tc>
                  <a:txBody>
                    <a:bodyPr/>
                    <a:lstStyle/>
                    <a:p>
                      <a:pPr>
                        <a:lnSpc>
                          <a:spcPct val="107000"/>
                        </a:lnSpc>
                        <a:spcAft>
                          <a:spcPts val="0"/>
                        </a:spcAft>
                      </a:pPr>
                      <a:r>
                        <a:rPr lang="es-AR" sz="1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100" noProof="0" dirty="0">
                          <a:effectLst/>
                          <a:latin typeface="Arial" panose="020B0604020202020204" pitchFamily="34" charset="0"/>
                          <a:ea typeface="Calibri" panose="020F0502020204030204" pitchFamily="34" charset="0"/>
                          <a:cs typeface="Times New Roman" panose="02020603050405020304" pitchFamily="18" charset="0"/>
                        </a:rPr>
                        <a:t>Si se detectan fallos en el fusible F4 y/o en el interruptor principal (chave liga/desliga de seguridad) contactar con el departamento técnico del fabricante.</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23" name="Imagem 22"/>
          <p:cNvPicPr/>
          <p:nvPr/>
        </p:nvPicPr>
        <p:blipFill>
          <a:blip r:embed="rId4" cstate="print">
            <a:extLst>
              <a:ext uri="{28A0092B-C50C-407E-A947-70E740481C1C}">
                <a14:useLocalDpi xmlns:a14="http://schemas.microsoft.com/office/drawing/2010/main" val="0"/>
              </a:ext>
            </a:extLst>
          </a:blip>
          <a:stretch>
            <a:fillRect/>
          </a:stretch>
        </p:blipFill>
        <p:spPr>
          <a:xfrm>
            <a:off x="659559" y="6177114"/>
            <a:ext cx="368300" cy="333375"/>
          </a:xfrm>
          <a:prstGeom prst="rect">
            <a:avLst/>
          </a:prstGeom>
        </p:spPr>
      </p:pic>
      <p:graphicFrame>
        <p:nvGraphicFramePr>
          <p:cNvPr id="8" name="Tabela 7"/>
          <p:cNvGraphicFramePr>
            <a:graphicFrameLocks noGrp="1"/>
          </p:cNvGraphicFramePr>
          <p:nvPr/>
        </p:nvGraphicFramePr>
        <p:xfrm>
          <a:off x="7169726" y="5725394"/>
          <a:ext cx="4561609" cy="736466"/>
        </p:xfrm>
        <a:graphic>
          <a:graphicData uri="http://schemas.openxmlformats.org/drawingml/2006/table">
            <a:tbl>
              <a:tblPr firstRow="1" firstCol="1" bandRow="1"/>
              <a:tblGrid>
                <a:gridCol w="991314">
                  <a:extLst>
                    <a:ext uri="{9D8B030D-6E8A-4147-A177-3AD203B41FA5}">
                      <a16:colId xmlns:a16="http://schemas.microsoft.com/office/drawing/2014/main" val="20000"/>
                    </a:ext>
                  </a:extLst>
                </a:gridCol>
                <a:gridCol w="3570295">
                  <a:extLst>
                    <a:ext uri="{9D8B030D-6E8A-4147-A177-3AD203B41FA5}">
                      <a16:colId xmlns:a16="http://schemas.microsoft.com/office/drawing/2014/main" val="20001"/>
                    </a:ext>
                  </a:extLst>
                </a:gridCol>
              </a:tblGrid>
              <a:tr h="133189">
                <a:tc>
                  <a:txBody>
                    <a:bodyPr/>
                    <a:lstStyle/>
                    <a:p>
                      <a:pPr marL="540385" indent="-90170" algn="just">
                        <a:lnSpc>
                          <a:spcPct val="107000"/>
                        </a:lnSpc>
                        <a:spcAft>
                          <a:spcPts val="0"/>
                        </a:spcAft>
                      </a:pPr>
                      <a:r>
                        <a:rPr lang="es-AR" sz="800" dirty="0">
                          <a:effectLst/>
                          <a:latin typeface="Arial" panose="020B0604020202020204" pitchFamily="34" charset="0"/>
                          <a:ea typeface="Calibri" panose="020F0502020204030204" pitchFamily="34" charset="0"/>
                          <a:cs typeface="Times New Roman" panose="02020603050405020304" pitchFamily="18" charset="0"/>
                        </a:rPr>
                        <a:t>Cód.</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03" marR="80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0385" indent="-90170" algn="just">
                        <a:lnSpc>
                          <a:spcPct val="107000"/>
                        </a:lnSpc>
                        <a:spcAft>
                          <a:spcPts val="0"/>
                        </a:spcAft>
                      </a:pPr>
                      <a:r>
                        <a:rPr lang="pt-BR" sz="800" noProof="0" dirty="0" err="1">
                          <a:effectLst/>
                          <a:latin typeface="Arial" panose="020B0604020202020204" pitchFamily="34" charset="0"/>
                          <a:ea typeface="Calibri" panose="020F0502020204030204" pitchFamily="34" charset="0"/>
                          <a:cs typeface="Times New Roman" panose="02020603050405020304" pitchFamily="18" charset="0"/>
                        </a:rPr>
                        <a:t>Descripción</a:t>
                      </a:r>
                      <a:endParaRPr lang="pt-BR" sz="13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80003" marR="80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3189">
                <a:tc>
                  <a:txBody>
                    <a:bodyPr/>
                    <a:lstStyle/>
                    <a:p>
                      <a:pPr marL="540385" indent="-90170">
                        <a:lnSpc>
                          <a:spcPct val="107000"/>
                        </a:lnSpc>
                        <a:spcAft>
                          <a:spcPts val="0"/>
                        </a:spcAft>
                      </a:pPr>
                      <a:r>
                        <a:rPr lang="es-AR" sz="800" dirty="0">
                          <a:effectLst/>
                          <a:latin typeface="Arial" panose="020B0604020202020204" pitchFamily="34" charset="0"/>
                          <a:ea typeface="Calibri" panose="020F0502020204030204" pitchFamily="34" charset="0"/>
                          <a:cs typeface="Times New Roman" panose="02020603050405020304" pitchFamily="18" charset="0"/>
                        </a:rPr>
                        <a:t>013398</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03" marR="80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LLAVE MARGIRIUS M2FT2FE3GY/197 INT. BIP. 16A 250V</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03" marR="80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3189">
                <a:tc>
                  <a:txBody>
                    <a:bodyPr/>
                    <a:lstStyle/>
                    <a:p>
                      <a:pPr marL="540385" indent="-90170">
                        <a:lnSpc>
                          <a:spcPct val="107000"/>
                        </a:lnSpc>
                        <a:spcAft>
                          <a:spcPts val="0"/>
                        </a:spcAft>
                      </a:pPr>
                      <a:r>
                        <a:rPr lang="es-AR" sz="800" dirty="0">
                          <a:effectLst/>
                          <a:latin typeface="Arial" panose="020B0604020202020204" pitchFamily="34" charset="0"/>
                          <a:ea typeface="Calibri" panose="020F0502020204030204" pitchFamily="34" charset="0"/>
                          <a:cs typeface="Times New Roman" panose="02020603050405020304" pitchFamily="18" charset="0"/>
                        </a:rPr>
                        <a:t>012290</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03" marR="80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800" dirty="0">
                          <a:effectLst/>
                          <a:latin typeface="Arial" panose="020B0604020202020204" pitchFamily="34" charset="0"/>
                          <a:ea typeface="Calibri" panose="020F0502020204030204" pitchFamily="34" charset="0"/>
                          <a:cs typeface="Times New Roman" panose="02020603050405020304" pitchFamily="18" charset="0"/>
                        </a:rPr>
                        <a:t>FUSÍBLE 4A DIAM 6,35 X 32mm CON RETARDO (ITC)</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03" marR="80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3189">
                <a:tc>
                  <a:txBody>
                    <a:bodyPr/>
                    <a:lstStyle/>
                    <a:p>
                      <a:pPr algn="r">
                        <a:lnSpc>
                          <a:spcPct val="107000"/>
                        </a:lnSpc>
                        <a:spcAft>
                          <a:spcPts val="0"/>
                        </a:spcAft>
                      </a:pPr>
                      <a:r>
                        <a:rPr lang="es-AR" sz="800" dirty="0">
                          <a:effectLst/>
                          <a:latin typeface="Arial" panose="020B0604020202020204" pitchFamily="34" charset="0"/>
                          <a:ea typeface="Calibri" panose="020F0502020204030204" pitchFamily="34" charset="0"/>
                          <a:cs typeface="Times New Roman" panose="02020603050405020304" pitchFamily="18" charset="0"/>
                        </a:rPr>
                        <a:t>270125</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03" marR="80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AR" sz="800" dirty="0">
                          <a:effectLst/>
                          <a:latin typeface="Arial" panose="020B0604020202020204" pitchFamily="34" charset="0"/>
                          <a:ea typeface="Calibri" panose="020F0502020204030204" pitchFamily="34" charset="0"/>
                          <a:cs typeface="Times New Roman" panose="02020603050405020304" pitchFamily="18" charset="0"/>
                        </a:rPr>
                        <a:t>TARJETA DE RELÉ MEH-21 MONTADA</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03" marR="80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3710">
                <a:tc>
                  <a:txBody>
                    <a:bodyPr/>
                    <a:lstStyle/>
                    <a:p>
                      <a:pPr marL="540385" indent="-90170">
                        <a:lnSpc>
                          <a:spcPct val="107000"/>
                        </a:lnSpc>
                        <a:spcAft>
                          <a:spcPts val="0"/>
                        </a:spcAft>
                      </a:pPr>
                      <a:r>
                        <a:rPr lang="es-AR" sz="800" dirty="0">
                          <a:effectLst/>
                          <a:latin typeface="Arial" panose="020B0604020202020204" pitchFamily="34" charset="0"/>
                          <a:ea typeface="Calibri" panose="020F0502020204030204" pitchFamily="34" charset="0"/>
                          <a:cs typeface="Times New Roman" panose="02020603050405020304" pitchFamily="18" charset="0"/>
                        </a:rPr>
                        <a:t>270425</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03" marR="80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800" dirty="0">
                          <a:effectLst/>
                          <a:latin typeface="Arial" panose="020B0604020202020204" pitchFamily="34" charset="0"/>
                          <a:ea typeface="Calibri" panose="020F0502020204030204" pitchFamily="34" charset="0"/>
                          <a:cs typeface="Times New Roman" panose="02020603050405020304" pitchFamily="18" charset="0"/>
                        </a:rPr>
                        <a:t>PLACA DE CONTROL PANEL MESA QUIRÚRGICA MONTADA</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03" marR="80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6"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9" name="CaixaDeTexto 18"/>
          <p:cNvSpPr txBox="1"/>
          <p:nvPr/>
        </p:nvSpPr>
        <p:spPr>
          <a:xfrm>
            <a:off x="554119" y="1790343"/>
            <a:ext cx="5446361" cy="2585323"/>
          </a:xfrm>
          <a:prstGeom prst="rect">
            <a:avLst/>
          </a:prstGeom>
          <a:noFill/>
        </p:spPr>
        <p:txBody>
          <a:bodyPr wrap="square" rtlCol="0">
            <a:spAutoFit/>
          </a:bodyPr>
          <a:lstStyle/>
          <a:p>
            <a:pPr algn="just"/>
            <a:r>
              <a:rPr lang="es-ES" dirty="0">
                <a:solidFill>
                  <a:srgbClr val="E7E6E6">
                    <a:lumMod val="50000"/>
                  </a:srgbClr>
                </a:solidFill>
              </a:rPr>
              <a:t>3.10 Medición del voltaje de los pines 24 </a:t>
            </a:r>
            <a:r>
              <a:rPr lang="es-ES" dirty="0" err="1">
                <a:solidFill>
                  <a:srgbClr val="E7E6E6">
                    <a:lumMod val="50000"/>
                  </a:srgbClr>
                </a:solidFill>
              </a:rPr>
              <a:t>Vdc</a:t>
            </a:r>
            <a:r>
              <a:rPr lang="es-ES" dirty="0">
                <a:solidFill>
                  <a:srgbClr val="E7E6E6">
                    <a:lumMod val="50000"/>
                  </a:srgbClr>
                </a:solidFill>
              </a:rPr>
              <a:t> y RL</a:t>
            </a:r>
          </a:p>
          <a:p>
            <a:pPr algn="just"/>
            <a:r>
              <a:rPr lang="es-ES" dirty="0">
                <a:solidFill>
                  <a:srgbClr val="E7E6E6">
                    <a:lumMod val="50000"/>
                  </a:srgbClr>
                </a:solidFill>
              </a:rPr>
              <a:t>Para descartar fallas en el fusible F4 y/o el chave liga/desliga principal (chave liga/desliga de seguridad), mida el voltaje de los pines 24 </a:t>
            </a:r>
            <a:r>
              <a:rPr lang="es-ES" dirty="0" err="1">
                <a:solidFill>
                  <a:srgbClr val="E7E6E6">
                    <a:lumMod val="50000"/>
                  </a:srgbClr>
                </a:solidFill>
              </a:rPr>
              <a:t>Vdc</a:t>
            </a:r>
            <a:r>
              <a:rPr lang="es-ES" dirty="0">
                <a:solidFill>
                  <a:srgbClr val="E7E6E6">
                    <a:lumMod val="50000"/>
                  </a:srgbClr>
                </a:solidFill>
              </a:rPr>
              <a:t> y RL en la placa del cargador como se muestra en la figura 7.</a:t>
            </a:r>
          </a:p>
          <a:p>
            <a:pPr algn="just"/>
            <a:endParaRPr lang="es-ES" dirty="0">
              <a:solidFill>
                <a:srgbClr val="E7E6E6">
                  <a:lumMod val="50000"/>
                </a:srgbClr>
              </a:solidFill>
            </a:endParaRPr>
          </a:p>
          <a:p>
            <a:pPr algn="just"/>
            <a:r>
              <a:rPr lang="es-ES" dirty="0">
                <a:solidFill>
                  <a:srgbClr val="E7E6E6">
                    <a:lumMod val="50000"/>
                  </a:srgbClr>
                </a:solidFill>
              </a:rPr>
              <a:t>En la placa del cargador, retire los conectores marcados "24Vdc" y "RL" (placa de relés) y mida el voltaje. El valor encontrado debe ser 24V [Rango de tolerancia ± 15%].</a:t>
            </a:r>
            <a:endParaRPr lang="pt-BR" dirty="0">
              <a:solidFill>
                <a:srgbClr val="E7E6E6">
                  <a:lumMod val="50000"/>
                </a:srgbClr>
              </a:solidFill>
            </a:endParaRPr>
          </a:p>
        </p:txBody>
      </p:sp>
      <p:sp>
        <p:nvSpPr>
          <p:cNvPr id="20" name="Caixa de texto 2113"/>
          <p:cNvSpPr txBox="1"/>
          <p:nvPr/>
        </p:nvSpPr>
        <p:spPr>
          <a:xfrm>
            <a:off x="7081670" y="5252738"/>
            <a:ext cx="4608101" cy="269838"/>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defRPr/>
            </a:pPr>
            <a:r>
              <a:rPr lang="es-ES" sz="1200" kern="0" dirty="0">
                <a:solidFill>
                  <a:srgbClr val="E7E6E6">
                    <a:lumMod val="50000"/>
                  </a:srgbClr>
                </a:solidFill>
                <a:ea typeface="Calibri" panose="020F0502020204030204" pitchFamily="34" charset="0"/>
                <a:cs typeface="Arial" panose="020B0604020202020204" pitchFamily="34" charset="0"/>
              </a:rPr>
              <a:t>Figura 9 – Medición del voltaje de los pines 24Vdc y RL</a:t>
            </a:r>
            <a:endParaRPr lang="pt-BR" sz="1200" kern="0" dirty="0">
              <a:solidFill>
                <a:srgbClr val="E7E6E6">
                  <a:lumMod val="50000"/>
                </a:srgbClr>
              </a:solidFill>
              <a:ea typeface="Calibri" panose="020F0502020204030204" pitchFamily="34" charset="0"/>
              <a:cs typeface="Times New Roman" panose="02020603050405020304" pitchFamily="18" charset="0"/>
            </a:endParaRPr>
          </a:p>
        </p:txBody>
      </p:sp>
      <p:grpSp>
        <p:nvGrpSpPr>
          <p:cNvPr id="17" name="Grupo 16"/>
          <p:cNvGrpSpPr/>
          <p:nvPr/>
        </p:nvGrpSpPr>
        <p:grpSpPr>
          <a:xfrm>
            <a:off x="1" y="-34583"/>
            <a:ext cx="12192000" cy="1100339"/>
            <a:chOff x="1" y="-34583"/>
            <a:chExt cx="12192000" cy="1100339"/>
          </a:xfrm>
        </p:grpSpPr>
        <p:pic>
          <p:nvPicPr>
            <p:cNvPr id="22" name="Imagem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7" name="Imagem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8" name="Imagem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191071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rotWithShape="1">
          <a:blip r:embed="rId5"/>
          <a:srcRect b="22893"/>
          <a:stretch/>
        </p:blipFill>
        <p:spPr>
          <a:xfrm>
            <a:off x="5872693" y="1790343"/>
            <a:ext cx="5736279" cy="3317323"/>
          </a:xfrm>
          <a:prstGeom prst="rect">
            <a:avLst/>
          </a:prstGeom>
        </p:spPr>
      </p:pic>
      <p:sp>
        <p:nvSpPr>
          <p:cNvPr id="24" name="Caixa de texto 2113"/>
          <p:cNvSpPr txBox="1"/>
          <p:nvPr/>
        </p:nvSpPr>
        <p:spPr>
          <a:xfrm>
            <a:off x="5872693" y="5158984"/>
            <a:ext cx="5736279" cy="343538"/>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defRPr/>
            </a:pPr>
            <a:r>
              <a:rPr lang="es-ES" sz="1200" kern="0" dirty="0">
                <a:solidFill>
                  <a:srgbClr val="E7E6E6">
                    <a:lumMod val="50000"/>
                  </a:srgbClr>
                </a:solidFill>
                <a:ea typeface="Calibri" panose="020F0502020204030204" pitchFamily="34" charset="0"/>
                <a:cs typeface="Arial" panose="020B0604020202020204" pitchFamily="34" charset="0"/>
              </a:rPr>
              <a:t>Figura 10 – Medición del voltaje de los pines del “Motor”</a:t>
            </a:r>
            <a:endParaRPr lang="pt-BR" sz="1200" kern="0" dirty="0">
              <a:solidFill>
                <a:srgbClr val="E7E6E6">
                  <a:lumMod val="50000"/>
                </a:srgbClr>
              </a:solidFill>
              <a:ea typeface="Calibri" panose="020F0502020204030204" pitchFamily="34" charset="0"/>
              <a:cs typeface="Times New Roman" panose="02020603050405020304" pitchFamily="18" charset="0"/>
            </a:endParaRPr>
          </a:p>
        </p:txBody>
      </p:sp>
      <p:sp>
        <p:nvSpPr>
          <p:cNvPr id="16"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9" name="CaixaDeTexto 18"/>
          <p:cNvSpPr txBox="1"/>
          <p:nvPr/>
        </p:nvSpPr>
        <p:spPr>
          <a:xfrm>
            <a:off x="554119" y="1790343"/>
            <a:ext cx="4766026" cy="1477328"/>
          </a:xfrm>
          <a:prstGeom prst="rect">
            <a:avLst/>
          </a:prstGeom>
          <a:noFill/>
        </p:spPr>
        <p:txBody>
          <a:bodyPr wrap="square" rtlCol="0">
            <a:spAutoFit/>
          </a:bodyPr>
          <a:lstStyle/>
          <a:p>
            <a:pPr algn="just"/>
            <a:r>
              <a:rPr lang="es-ES" dirty="0">
                <a:solidFill>
                  <a:srgbClr val="E7E6E6">
                    <a:lumMod val="50000"/>
                  </a:srgbClr>
                </a:solidFill>
              </a:rPr>
              <a:t>3.11 Medición de tensión del motor</a:t>
            </a:r>
          </a:p>
          <a:p>
            <a:pPr algn="just"/>
            <a:r>
              <a:rPr lang="es-ES" dirty="0">
                <a:solidFill>
                  <a:srgbClr val="E7E6E6">
                    <a:lumMod val="50000"/>
                  </a:srgbClr>
                </a:solidFill>
              </a:rPr>
              <a:t>En la placa del cargador, retire los conectores marcados "GND" y "V +" y mida el voltaje como se muestra en la figura. El valor encontrado debe ser de 36V a 42V.</a:t>
            </a:r>
            <a:endParaRPr lang="pt-BR" dirty="0">
              <a:solidFill>
                <a:srgbClr val="E7E6E6">
                  <a:lumMod val="50000"/>
                </a:srgbClr>
              </a:solidFill>
            </a:endParaRPr>
          </a:p>
        </p:txBody>
      </p:sp>
      <p:grpSp>
        <p:nvGrpSpPr>
          <p:cNvPr id="11" name="Grupo 10"/>
          <p:cNvGrpSpPr/>
          <p:nvPr/>
        </p:nvGrpSpPr>
        <p:grpSpPr>
          <a:xfrm>
            <a:off x="1" y="-34583"/>
            <a:ext cx="12192000" cy="1100339"/>
            <a:chOff x="1" y="-34583"/>
            <a:chExt cx="12192000" cy="1100339"/>
          </a:xfrm>
        </p:grpSpPr>
        <p:pic>
          <p:nvPicPr>
            <p:cNvPr id="12" name="Image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3" name="Image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0" name="Imagem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416412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sp>
        <p:nvSpPr>
          <p:cNvPr id="11"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2" name="Retângulo 11"/>
          <p:cNvSpPr/>
          <p:nvPr/>
        </p:nvSpPr>
        <p:spPr>
          <a:xfrm>
            <a:off x="542365" y="1653370"/>
            <a:ext cx="10742162" cy="461665"/>
          </a:xfrm>
          <a:prstGeom prst="rect">
            <a:avLst/>
          </a:prstGeom>
        </p:spPr>
        <p:txBody>
          <a:bodyPr wrap="square">
            <a:spAutoFit/>
          </a:bodyPr>
          <a:lstStyle/>
          <a:p>
            <a:pPr eaLnBrk="0" fontAlgn="base" hangingPunct="0">
              <a:spcBef>
                <a:spcPct val="0"/>
              </a:spcBef>
              <a:spcAft>
                <a:spcPct val="0"/>
              </a:spcAft>
            </a:pPr>
            <a:r>
              <a:rPr lang="es-ES" altLang="pt-BR" sz="2400" dirty="0">
                <a:solidFill>
                  <a:srgbClr val="2B767D"/>
                </a:solidFill>
                <a:ea typeface="Calibri" panose="020F0502020204030204" pitchFamily="34" charset="0"/>
                <a:cs typeface="Arial" panose="020B0604020202020204" pitchFamily="34" charset="0"/>
              </a:rPr>
              <a:t>INSTRUCCIÓN 4 - SISTEMA DE CARGA</a:t>
            </a:r>
          </a:p>
        </p:txBody>
      </p:sp>
      <p:sp>
        <p:nvSpPr>
          <p:cNvPr id="14" name="CaixaDeTexto 13"/>
          <p:cNvSpPr txBox="1"/>
          <p:nvPr/>
        </p:nvSpPr>
        <p:spPr>
          <a:xfrm>
            <a:off x="554119" y="2989872"/>
            <a:ext cx="4662117" cy="2585323"/>
          </a:xfrm>
          <a:prstGeom prst="rect">
            <a:avLst/>
          </a:prstGeom>
          <a:noFill/>
        </p:spPr>
        <p:txBody>
          <a:bodyPr wrap="square" rtlCol="0">
            <a:spAutoFit/>
          </a:bodyPr>
          <a:lstStyle/>
          <a:p>
            <a:pPr algn="just"/>
            <a:r>
              <a:rPr lang="es-ES" dirty="0">
                <a:solidFill>
                  <a:srgbClr val="E7E6E6">
                    <a:lumMod val="50000"/>
                  </a:srgbClr>
                </a:solidFill>
              </a:rPr>
              <a:t>Indicación de uso</a:t>
            </a:r>
          </a:p>
          <a:p>
            <a:pPr algn="just"/>
            <a:r>
              <a:rPr lang="es-ES" dirty="0">
                <a:solidFill>
                  <a:srgbClr val="E7E6E6">
                    <a:lumMod val="50000"/>
                  </a:srgbClr>
                </a:solidFill>
              </a:rPr>
              <a:t>El sistema de carga de mesa </a:t>
            </a:r>
            <a:r>
              <a:rPr lang="es-ES" dirty="0" err="1">
                <a:solidFill>
                  <a:srgbClr val="E7E6E6">
                    <a:lumMod val="50000"/>
                  </a:srgbClr>
                </a:solidFill>
              </a:rPr>
              <a:t>Kratus</a:t>
            </a:r>
            <a:r>
              <a:rPr lang="es-ES" dirty="0">
                <a:solidFill>
                  <a:srgbClr val="E7E6E6">
                    <a:lumMod val="50000"/>
                  </a:srgbClr>
                </a:solidFill>
              </a:rPr>
              <a:t> consta de 3 baterías de 12V 9 Ah, diseñadas para permitir continuar los procedimientos en caso de un corte de energía. La mesa debe usarse predominantemente con conexión de CA y su uso de CC se limita a condiciones de emergencia eléctrica.</a:t>
            </a:r>
            <a:endParaRPr lang="pt-BR" dirty="0">
              <a:solidFill>
                <a:srgbClr val="E7E6E6">
                  <a:lumMod val="50000"/>
                </a:srgbClr>
              </a:solidFill>
            </a:endParaRPr>
          </a:p>
          <a:p>
            <a:pPr algn="just"/>
            <a:endParaRPr lang="es-ES" dirty="0">
              <a:solidFill>
                <a:srgbClr val="E7E6E6">
                  <a:lumMod val="50000"/>
                </a:srgbClr>
              </a:solidFill>
            </a:endParaRPr>
          </a:p>
        </p:txBody>
      </p:sp>
      <p:sp>
        <p:nvSpPr>
          <p:cNvPr id="15" name="CaixaDeTexto 14"/>
          <p:cNvSpPr txBox="1"/>
          <p:nvPr/>
        </p:nvSpPr>
        <p:spPr>
          <a:xfrm>
            <a:off x="5394615" y="2682621"/>
            <a:ext cx="6078680" cy="3970318"/>
          </a:xfrm>
          <a:prstGeom prst="rect">
            <a:avLst/>
          </a:prstGeom>
          <a:noFill/>
        </p:spPr>
        <p:txBody>
          <a:bodyPr wrap="square" rtlCol="0">
            <a:spAutoFit/>
          </a:bodyPr>
          <a:lstStyle/>
          <a:p>
            <a:pPr algn="just"/>
            <a:r>
              <a:rPr lang="es-ES" dirty="0">
                <a:solidFill>
                  <a:srgbClr val="E7E6E6">
                    <a:lumMod val="50000"/>
                  </a:srgbClr>
                </a:solidFill>
              </a:rPr>
              <a:t>Carga inicial</a:t>
            </a:r>
          </a:p>
          <a:p>
            <a:pPr algn="just"/>
            <a:r>
              <a:rPr lang="es-ES" dirty="0">
                <a:solidFill>
                  <a:srgbClr val="E7E6E6">
                    <a:lumMod val="50000"/>
                  </a:srgbClr>
                </a:solidFill>
              </a:rPr>
              <a:t>Las baterías del sistema están completamente cargadas antes de que el equipo salga de fábrica; sin embargo, se recomienda un ciclo de carga completo inmediatamente después de la instalación para compensar cualquier pérdida de carga durante el envío.</a:t>
            </a:r>
          </a:p>
          <a:p>
            <a:pPr algn="just"/>
            <a:r>
              <a:rPr lang="es-ES" dirty="0">
                <a:solidFill>
                  <a:srgbClr val="E7E6E6">
                    <a:lumMod val="50000"/>
                  </a:srgbClr>
                </a:solidFill>
              </a:rPr>
              <a:t>La primera carga no debe ser inferior a 8 horas.</a:t>
            </a:r>
          </a:p>
          <a:p>
            <a:pPr algn="just"/>
            <a:endParaRPr lang="es-ES" dirty="0">
              <a:solidFill>
                <a:srgbClr val="E7E6E6">
                  <a:lumMod val="50000"/>
                </a:srgbClr>
              </a:solidFill>
            </a:endParaRPr>
          </a:p>
          <a:p>
            <a:pPr algn="just"/>
            <a:r>
              <a:rPr lang="es-ES" dirty="0">
                <a:solidFill>
                  <a:srgbClr val="E7E6E6">
                    <a:lumMod val="50000"/>
                  </a:srgbClr>
                </a:solidFill>
              </a:rPr>
              <a:t>Cargue durante el almacenamiento.</a:t>
            </a:r>
          </a:p>
          <a:p>
            <a:pPr algn="just"/>
            <a:r>
              <a:rPr lang="es-ES" dirty="0">
                <a:solidFill>
                  <a:srgbClr val="E7E6E6">
                    <a:lumMod val="50000"/>
                  </a:srgbClr>
                </a:solidFill>
              </a:rPr>
              <a:t>Si la mesa no se va a utilizar durante un período prolongado, se deben quitar las baterías y guardarlas en un lugar seguro. Si la mesa permanece inactiva por más de 30 días, se debe volver a cargar la batería durante al menos ocho horas antes de utilizar el equipo.</a:t>
            </a:r>
            <a:endParaRPr lang="pt-BR" dirty="0">
              <a:solidFill>
                <a:srgbClr val="E7E6E6">
                  <a:lumMod val="50000"/>
                </a:srgbClr>
              </a:solidFill>
            </a:endParaRPr>
          </a:p>
        </p:txBody>
      </p:sp>
      <p:sp>
        <p:nvSpPr>
          <p:cNvPr id="16" name="CaixaDeTexto 15"/>
          <p:cNvSpPr txBox="1"/>
          <p:nvPr/>
        </p:nvSpPr>
        <p:spPr>
          <a:xfrm>
            <a:off x="554118" y="2262508"/>
            <a:ext cx="10834317" cy="646331"/>
          </a:xfrm>
          <a:prstGeom prst="rect">
            <a:avLst/>
          </a:prstGeom>
          <a:noFill/>
        </p:spPr>
        <p:txBody>
          <a:bodyPr wrap="square" rtlCol="0">
            <a:spAutoFit/>
          </a:bodyPr>
          <a:lstStyle/>
          <a:p>
            <a:r>
              <a:rPr lang="es-ES" dirty="0">
                <a:solidFill>
                  <a:srgbClr val="E7E6E6">
                    <a:lumMod val="50000"/>
                  </a:srgbClr>
                </a:solidFill>
              </a:rPr>
              <a:t>Para identificar problemas con el sistema de carga, siga las instrucciones a continuación: ACERCA DEL SISTEMA DE CARGA</a:t>
            </a:r>
            <a:endParaRPr lang="pt-BR" dirty="0">
              <a:solidFill>
                <a:srgbClr val="E7E6E6">
                  <a:lumMod val="50000"/>
                </a:srgbClr>
              </a:solidFill>
            </a:endParaRPr>
          </a:p>
        </p:txBody>
      </p:sp>
      <p:grpSp>
        <p:nvGrpSpPr>
          <p:cNvPr id="13" name="Grupo 12"/>
          <p:cNvGrpSpPr/>
          <p:nvPr/>
        </p:nvGrpSpPr>
        <p:grpSpPr>
          <a:xfrm>
            <a:off x="1" y="-34583"/>
            <a:ext cx="12192000" cy="1100339"/>
            <a:chOff x="1" y="-34583"/>
            <a:chExt cx="12192000" cy="1100339"/>
          </a:xfrm>
        </p:grpSpPr>
        <p:pic>
          <p:nvPicPr>
            <p:cNvPr id="17" name="Image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8" name="Imagem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9" name="Imagem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347613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056"/>
          <p:cNvPicPr/>
          <p:nvPr/>
        </p:nvPicPr>
        <p:blipFill>
          <a:blip r:embed="rId3" cstate="print">
            <a:extLst>
              <a:ext uri="{28A0092B-C50C-407E-A947-70E740481C1C}">
                <a14:useLocalDpi xmlns:a14="http://schemas.microsoft.com/office/drawing/2010/main" val="0"/>
              </a:ext>
            </a:extLst>
          </a:blip>
          <a:stretch>
            <a:fillRect/>
          </a:stretch>
        </p:blipFill>
        <p:spPr>
          <a:xfrm>
            <a:off x="6498068" y="1903998"/>
            <a:ext cx="5253936" cy="2767447"/>
          </a:xfrm>
          <a:prstGeom prst="rect">
            <a:avLst/>
          </a:prstGeom>
        </p:spPr>
      </p:pic>
      <p:sp>
        <p:nvSpPr>
          <p:cNvPr id="19"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20" name="CaixaDeTexto 19"/>
          <p:cNvSpPr txBox="1"/>
          <p:nvPr/>
        </p:nvSpPr>
        <p:spPr>
          <a:xfrm>
            <a:off x="554119" y="1715786"/>
            <a:ext cx="5425767" cy="3508653"/>
          </a:xfrm>
          <a:prstGeom prst="rect">
            <a:avLst/>
          </a:prstGeom>
          <a:noFill/>
        </p:spPr>
        <p:txBody>
          <a:bodyPr wrap="square" rtlCol="0">
            <a:spAutoFit/>
          </a:bodyPr>
          <a:lstStyle/>
          <a:p>
            <a:pPr algn="just"/>
            <a:r>
              <a:rPr lang="es-ES" dirty="0">
                <a:solidFill>
                  <a:srgbClr val="E7E6E6">
                    <a:lumMod val="50000"/>
                  </a:srgbClr>
                </a:solidFill>
              </a:rPr>
              <a:t>4.1 Carga de la batería</a:t>
            </a:r>
          </a:p>
          <a:p>
            <a:pPr algn="just"/>
            <a:r>
              <a:rPr lang="es-ES" dirty="0">
                <a:solidFill>
                  <a:srgbClr val="E7E6E6">
                    <a:lumMod val="50000"/>
                  </a:srgbClr>
                </a:solidFill>
              </a:rPr>
              <a:t>Conecte el equipo a la fuente de alimentación como se describe en el punto 1 de este instructivo.</a:t>
            </a:r>
          </a:p>
          <a:p>
            <a:pPr algn="just"/>
            <a:endParaRPr lang="pt-BR" dirty="0">
              <a:solidFill>
                <a:srgbClr val="E7E6E6">
                  <a:lumMod val="50000"/>
                </a:srgbClr>
              </a:solidFill>
            </a:endParaRPr>
          </a:p>
          <a:p>
            <a:pPr algn="just"/>
            <a:r>
              <a:rPr lang="es-ES" dirty="0">
                <a:solidFill>
                  <a:srgbClr val="E7E6E6">
                    <a:lumMod val="50000"/>
                  </a:srgbClr>
                </a:solidFill>
              </a:rPr>
              <a:t>Si el equipo se está cargando correctamente el LED verde de batería parpadeará:</a:t>
            </a:r>
          </a:p>
          <a:p>
            <a:pPr algn="just"/>
            <a:endParaRPr lang="es-ES" dirty="0">
              <a:solidFill>
                <a:srgbClr val="E7E6E6">
                  <a:lumMod val="50000"/>
                </a:srgbClr>
              </a:solidFill>
            </a:endParaRPr>
          </a:p>
          <a:p>
            <a:pPr algn="just"/>
            <a:r>
              <a:rPr lang="es-ES" dirty="0">
                <a:solidFill>
                  <a:srgbClr val="E7E6E6">
                    <a:lumMod val="50000"/>
                  </a:srgbClr>
                </a:solidFill>
              </a:rPr>
              <a:t>Indicadores de carga:</a:t>
            </a:r>
          </a:p>
          <a:p>
            <a:pPr algn="just"/>
            <a:r>
              <a:rPr lang="es-ES" dirty="0">
                <a:solidFill>
                  <a:srgbClr val="E7E6E6">
                    <a:lumMod val="50000"/>
                  </a:srgbClr>
                </a:solidFill>
              </a:rPr>
              <a:t>LED VERDE de 'carga': equipo completamente cargado</a:t>
            </a:r>
          </a:p>
          <a:p>
            <a:pPr algn="just"/>
            <a:r>
              <a:rPr lang="es-ES" dirty="0">
                <a:solidFill>
                  <a:srgbClr val="E7E6E6">
                    <a:lumMod val="50000"/>
                  </a:srgbClr>
                </a:solidFill>
              </a:rPr>
              <a:t>LED VERDE de 'carga' - parpadeando - El equipo se está cargando</a:t>
            </a:r>
          </a:p>
          <a:p>
            <a:pPr algn="just"/>
            <a:r>
              <a:rPr lang="es-ES" dirty="0">
                <a:solidFill>
                  <a:srgbClr val="E7E6E6">
                    <a:lumMod val="50000"/>
                  </a:srgbClr>
                </a:solidFill>
              </a:rPr>
              <a:t>LED '</a:t>
            </a:r>
            <a:r>
              <a:rPr lang="es-ES" dirty="0" err="1">
                <a:solidFill>
                  <a:srgbClr val="E7E6E6">
                    <a:lumMod val="50000"/>
                  </a:srgbClr>
                </a:solidFill>
              </a:rPr>
              <a:t>Charge</a:t>
            </a:r>
            <a:r>
              <a:rPr lang="es-ES" dirty="0">
                <a:solidFill>
                  <a:srgbClr val="E7E6E6">
                    <a:lumMod val="50000"/>
                  </a:srgbClr>
                </a:solidFill>
              </a:rPr>
              <a:t>' en color NARANJA – Equipo sin carga</a:t>
            </a:r>
            <a:endParaRPr lang="pt-BR" sz="1600" dirty="0">
              <a:solidFill>
                <a:srgbClr val="E7E6E6">
                  <a:lumMod val="50000"/>
                </a:srgbClr>
              </a:solidFill>
            </a:endParaRPr>
          </a:p>
        </p:txBody>
      </p:sp>
      <p:graphicFrame>
        <p:nvGraphicFramePr>
          <p:cNvPr id="26" name="Tabela 25"/>
          <p:cNvGraphicFramePr>
            <a:graphicFrameLocks noGrp="1"/>
          </p:cNvGraphicFramePr>
          <p:nvPr>
            <p:extLst>
              <p:ext uri="{D42A27DB-BD31-4B8C-83A1-F6EECF244321}">
                <p14:modId xmlns:p14="http://schemas.microsoft.com/office/powerpoint/2010/main" val="648906817"/>
              </p:ext>
            </p:extLst>
          </p:nvPr>
        </p:nvGraphicFramePr>
        <p:xfrm>
          <a:off x="7030058" y="5491591"/>
          <a:ext cx="4594316" cy="425831"/>
        </p:xfrm>
        <a:graphic>
          <a:graphicData uri="http://schemas.openxmlformats.org/drawingml/2006/table">
            <a:tbl>
              <a:tblPr firstRow="1" firstCol="1" bandRow="1"/>
              <a:tblGrid>
                <a:gridCol w="517382">
                  <a:extLst>
                    <a:ext uri="{9D8B030D-6E8A-4147-A177-3AD203B41FA5}">
                      <a16:colId xmlns:a16="http://schemas.microsoft.com/office/drawing/2014/main" val="20000"/>
                    </a:ext>
                  </a:extLst>
                </a:gridCol>
                <a:gridCol w="4076934">
                  <a:extLst>
                    <a:ext uri="{9D8B030D-6E8A-4147-A177-3AD203B41FA5}">
                      <a16:colId xmlns:a16="http://schemas.microsoft.com/office/drawing/2014/main" val="20001"/>
                    </a:ext>
                  </a:extLst>
                </a:gridCol>
              </a:tblGrid>
              <a:tr h="0">
                <a:tc>
                  <a:txBody>
                    <a:bodyPr/>
                    <a:lstStyle/>
                    <a:p>
                      <a:pPr>
                        <a:lnSpc>
                          <a:spcPct val="107000"/>
                        </a:lnSpc>
                        <a:spcAft>
                          <a:spcPts val="0"/>
                        </a:spcAft>
                      </a:pPr>
                      <a:r>
                        <a:rPr lang="es-AR" sz="1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000" noProof="0" dirty="0">
                          <a:effectLst/>
                          <a:latin typeface="Arial" panose="020B0604020202020204" pitchFamily="34" charset="0"/>
                          <a:ea typeface="Calibri" panose="020F0502020204030204" pitchFamily="34" charset="0"/>
                          <a:cs typeface="Times New Roman" panose="02020603050405020304" pitchFamily="18" charset="0"/>
                        </a:rPr>
                        <a:t>El interruptor de encendido debe estar en la posición "I" para que se carguen las baterías!</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27" name="Imagem 26"/>
          <p:cNvPicPr/>
          <p:nvPr/>
        </p:nvPicPr>
        <p:blipFill>
          <a:blip r:embed="rId4" cstate="print">
            <a:extLst>
              <a:ext uri="{28A0092B-C50C-407E-A947-70E740481C1C}">
                <a14:useLocalDpi xmlns:a14="http://schemas.microsoft.com/office/drawing/2010/main" val="0"/>
              </a:ext>
            </a:extLst>
          </a:blip>
          <a:stretch>
            <a:fillRect/>
          </a:stretch>
        </p:blipFill>
        <p:spPr>
          <a:xfrm>
            <a:off x="7123962" y="5541946"/>
            <a:ext cx="368300" cy="333375"/>
          </a:xfrm>
          <a:prstGeom prst="rect">
            <a:avLst/>
          </a:prstGeom>
        </p:spPr>
      </p:pic>
      <p:grpSp>
        <p:nvGrpSpPr>
          <p:cNvPr id="12" name="Grupo 11"/>
          <p:cNvGrpSpPr/>
          <p:nvPr/>
        </p:nvGrpSpPr>
        <p:grpSpPr>
          <a:xfrm>
            <a:off x="1" y="-34583"/>
            <a:ext cx="12192000" cy="1100339"/>
            <a:chOff x="1" y="-34583"/>
            <a:chExt cx="12192000" cy="1100339"/>
          </a:xfrm>
        </p:grpSpPr>
        <p:pic>
          <p:nvPicPr>
            <p:cNvPr id="17" name="Image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8" name="Imagem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1" name="Imagem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349092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023923437"/>
              </p:ext>
            </p:extLst>
          </p:nvPr>
        </p:nvGraphicFramePr>
        <p:xfrm>
          <a:off x="637245" y="3185140"/>
          <a:ext cx="4911499" cy="425831"/>
        </p:xfrm>
        <a:graphic>
          <a:graphicData uri="http://schemas.openxmlformats.org/drawingml/2006/table">
            <a:tbl>
              <a:tblPr firstRow="1" firstCol="1" bandRow="1"/>
              <a:tblGrid>
                <a:gridCol w="553101">
                  <a:extLst>
                    <a:ext uri="{9D8B030D-6E8A-4147-A177-3AD203B41FA5}">
                      <a16:colId xmlns:a16="http://schemas.microsoft.com/office/drawing/2014/main" val="20000"/>
                    </a:ext>
                  </a:extLst>
                </a:gridCol>
                <a:gridCol w="4358398">
                  <a:extLst>
                    <a:ext uri="{9D8B030D-6E8A-4147-A177-3AD203B41FA5}">
                      <a16:colId xmlns:a16="http://schemas.microsoft.com/office/drawing/2014/main" val="20001"/>
                    </a:ext>
                  </a:extLst>
                </a:gridCol>
              </a:tblGrid>
              <a:tr h="0">
                <a:tc>
                  <a:txBody>
                    <a:bodyPr/>
                    <a:lstStyle/>
                    <a:p>
                      <a:pPr>
                        <a:lnSpc>
                          <a:spcPct val="107000"/>
                        </a:lnSpc>
                        <a:spcAft>
                          <a:spcPts val="0"/>
                        </a:spcAft>
                      </a:pPr>
                      <a:r>
                        <a:rPr lang="es-AR" sz="1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000" noProof="0" dirty="0">
                          <a:effectLst/>
                          <a:latin typeface="Arial" panose="020B0604020202020204" pitchFamily="34" charset="0"/>
                          <a:ea typeface="Calibri" panose="020F0502020204030204" pitchFamily="34" charset="0"/>
                          <a:cs typeface="Times New Roman" panose="02020603050405020304" pitchFamily="18" charset="0"/>
                        </a:rPr>
                        <a:t>La medición debe realizarse con el arnés conectado y el equipo debe estar conectado a la fuente de alimentación!</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4" name="Imagem 3"/>
          <p:cNvPicPr>
            <a:picLocks noChangeAspect="1"/>
          </p:cNvPicPr>
          <p:nvPr/>
        </p:nvPicPr>
        <p:blipFill>
          <a:blip r:embed="rId3"/>
          <a:stretch>
            <a:fillRect/>
          </a:stretch>
        </p:blipFill>
        <p:spPr>
          <a:xfrm>
            <a:off x="697498" y="3234528"/>
            <a:ext cx="365792" cy="335309"/>
          </a:xfrm>
          <a:prstGeom prst="rect">
            <a:avLst/>
          </a:prstGeom>
        </p:spPr>
      </p:pic>
      <p:pic>
        <p:nvPicPr>
          <p:cNvPr id="5" name="Imagem 4"/>
          <p:cNvPicPr>
            <a:picLocks noChangeAspect="1"/>
          </p:cNvPicPr>
          <p:nvPr/>
        </p:nvPicPr>
        <p:blipFill>
          <a:blip r:embed="rId4"/>
          <a:stretch>
            <a:fillRect/>
          </a:stretch>
        </p:blipFill>
        <p:spPr>
          <a:xfrm>
            <a:off x="7272689" y="1194084"/>
            <a:ext cx="4343405" cy="3537579"/>
          </a:xfrm>
          <a:prstGeom prst="rect">
            <a:avLst/>
          </a:prstGeom>
        </p:spPr>
      </p:pic>
      <p:sp>
        <p:nvSpPr>
          <p:cNvPr id="6" name="Retângulo 5"/>
          <p:cNvSpPr/>
          <p:nvPr/>
        </p:nvSpPr>
        <p:spPr>
          <a:xfrm>
            <a:off x="7272688" y="4758939"/>
            <a:ext cx="4343405" cy="289951"/>
          </a:xfrm>
          <a:prstGeom prst="rect">
            <a:avLst/>
          </a:prstGeom>
        </p:spPr>
        <p:txBody>
          <a:bodyPr wrap="square">
            <a:spAutoFit/>
          </a:bodyPr>
          <a:lstStyle/>
          <a:p>
            <a:pPr algn="ctr">
              <a:lnSpc>
                <a:spcPct val="107000"/>
              </a:lnSpc>
              <a:spcAft>
                <a:spcPts val="800"/>
              </a:spcAft>
            </a:pPr>
            <a:r>
              <a:rPr lang="es-ES" sz="1200" dirty="0">
                <a:solidFill>
                  <a:srgbClr val="E7E6E6">
                    <a:lumMod val="50000"/>
                  </a:srgbClr>
                </a:solidFill>
                <a:ea typeface="Calibri" panose="020F0502020204030204" pitchFamily="34" charset="0"/>
                <a:cs typeface="Times New Roman" panose="02020603050405020304" pitchFamily="18" charset="0"/>
              </a:rPr>
              <a:t>Figura 09 – Medición del voltaje de la batería</a:t>
            </a:r>
            <a:endParaRPr lang="pt-BR" sz="1200" dirty="0">
              <a:solidFill>
                <a:srgbClr val="E7E6E6">
                  <a:lumMod val="50000"/>
                </a:srgbClr>
              </a:solidFill>
              <a:ea typeface="Calibri" panose="020F0502020204030204" pitchFamily="34" charset="0"/>
              <a:cs typeface="Times New Roman" panose="02020603050405020304" pitchFamily="18" charset="0"/>
            </a:endParaRPr>
          </a:p>
        </p:txBody>
      </p:sp>
      <p:sp>
        <p:nvSpPr>
          <p:cNvPr id="19"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20" name="CaixaDeTexto 19"/>
          <p:cNvSpPr txBox="1"/>
          <p:nvPr/>
        </p:nvSpPr>
        <p:spPr>
          <a:xfrm>
            <a:off x="554119" y="1715786"/>
            <a:ext cx="4994626" cy="1477328"/>
          </a:xfrm>
          <a:prstGeom prst="rect">
            <a:avLst/>
          </a:prstGeom>
          <a:noFill/>
        </p:spPr>
        <p:txBody>
          <a:bodyPr wrap="square" rtlCol="0">
            <a:spAutoFit/>
          </a:bodyPr>
          <a:lstStyle/>
          <a:p>
            <a:pPr algn="just"/>
            <a:r>
              <a:rPr lang="es-ES" dirty="0">
                <a:solidFill>
                  <a:srgbClr val="E7E6E6">
                    <a:lumMod val="50000"/>
                  </a:srgbClr>
                </a:solidFill>
              </a:rPr>
              <a:t>4.2 Medición de energía de la batería</a:t>
            </a:r>
          </a:p>
          <a:p>
            <a:pPr algn="just"/>
            <a:endParaRPr lang="es-ES" dirty="0">
              <a:solidFill>
                <a:srgbClr val="E7E6E6">
                  <a:lumMod val="50000"/>
                </a:srgbClr>
              </a:solidFill>
            </a:endParaRPr>
          </a:p>
          <a:p>
            <a:pPr algn="just"/>
            <a:r>
              <a:rPr lang="es-ES" dirty="0">
                <a:solidFill>
                  <a:srgbClr val="E7E6E6">
                    <a:lumMod val="50000"/>
                  </a:srgbClr>
                </a:solidFill>
              </a:rPr>
              <a:t>En la placa del cargador, mida los pines marcados V + y GND "Batería". El valor encontrado debe estar entre 36V y 42V [Rango de tolerancia ± 10%].</a:t>
            </a:r>
            <a:endParaRPr lang="pt-BR" dirty="0">
              <a:solidFill>
                <a:srgbClr val="E7E6E6">
                  <a:lumMod val="50000"/>
                </a:srgbClr>
              </a:solidFill>
            </a:endParaRPr>
          </a:p>
        </p:txBody>
      </p:sp>
      <p:sp>
        <p:nvSpPr>
          <p:cNvPr id="21" name="CaixaDeTexto 20"/>
          <p:cNvSpPr txBox="1"/>
          <p:nvPr/>
        </p:nvSpPr>
        <p:spPr>
          <a:xfrm>
            <a:off x="554119" y="3888251"/>
            <a:ext cx="4994626" cy="2031325"/>
          </a:xfrm>
          <a:prstGeom prst="rect">
            <a:avLst/>
          </a:prstGeom>
          <a:noFill/>
        </p:spPr>
        <p:txBody>
          <a:bodyPr wrap="square" rtlCol="0">
            <a:spAutoFit/>
          </a:bodyPr>
          <a:lstStyle/>
          <a:p>
            <a:pPr algn="just"/>
            <a:r>
              <a:rPr lang="es-ES" dirty="0">
                <a:solidFill>
                  <a:srgbClr val="E7E6E6">
                    <a:lumMod val="50000"/>
                  </a:srgbClr>
                </a:solidFill>
              </a:rPr>
              <a:t>Si la medición está fuera del rango de tolerancia, puede indicar una placa del cargador defectuosa.</a:t>
            </a:r>
          </a:p>
          <a:p>
            <a:pPr algn="just"/>
            <a:endParaRPr lang="es-ES" dirty="0">
              <a:solidFill>
                <a:srgbClr val="E7E6E6">
                  <a:lumMod val="50000"/>
                </a:srgbClr>
              </a:solidFill>
            </a:endParaRPr>
          </a:p>
          <a:p>
            <a:pPr algn="just"/>
            <a:r>
              <a:rPr lang="es-ES" dirty="0">
                <a:solidFill>
                  <a:srgbClr val="E7E6E6">
                    <a:lumMod val="50000"/>
                  </a:srgbClr>
                </a:solidFill>
              </a:rPr>
              <a:t>Para confirmar la falla en la placa del cargador, inspecciónela visualmente en busca de signos de quemado y mida el voltaje del microcontrolador (Figura 10).</a:t>
            </a:r>
            <a:endParaRPr lang="pt-BR" dirty="0">
              <a:solidFill>
                <a:srgbClr val="E7E6E6">
                  <a:lumMod val="50000"/>
                </a:srgbClr>
              </a:solidFill>
            </a:endParaRPr>
          </a:p>
        </p:txBody>
      </p:sp>
      <p:grpSp>
        <p:nvGrpSpPr>
          <p:cNvPr id="13" name="Grupo 12"/>
          <p:cNvGrpSpPr/>
          <p:nvPr/>
        </p:nvGrpSpPr>
        <p:grpSpPr>
          <a:xfrm>
            <a:off x="1" y="-34583"/>
            <a:ext cx="12192000" cy="1100339"/>
            <a:chOff x="1" y="-34583"/>
            <a:chExt cx="12192000" cy="1100339"/>
          </a:xfrm>
        </p:grpSpPr>
        <p:pic>
          <p:nvPicPr>
            <p:cNvPr id="14" name="Image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2" name="Imagem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3" name="Imagem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954188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pic>
        <p:nvPicPr>
          <p:cNvPr id="17" name="Image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90" y="800498"/>
            <a:ext cx="1597349" cy="1120155"/>
          </a:xfrm>
          <a:prstGeom prst="rect">
            <a:avLst/>
          </a:prstGeom>
        </p:spPr>
      </p:pic>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063" y="5092114"/>
            <a:ext cx="2274802" cy="1062800"/>
          </a:xfrm>
          <a:prstGeom prst="rect">
            <a:avLst/>
          </a:prstGeom>
        </p:spPr>
      </p:pic>
      <p:sp>
        <p:nvSpPr>
          <p:cNvPr id="7" name="Retângulo 6"/>
          <p:cNvSpPr/>
          <p:nvPr/>
        </p:nvSpPr>
        <p:spPr>
          <a:xfrm>
            <a:off x="1973712" y="2924740"/>
            <a:ext cx="8211683" cy="990015"/>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000" dirty="0">
                <a:solidFill>
                  <a:prstClr val="white"/>
                </a:solidFill>
                <a:cs typeface="Arial" panose="020B0604020202020204" pitchFamily="34" charset="0"/>
              </a:rPr>
              <a:t>MANTENIMIENTO</a:t>
            </a:r>
          </a:p>
        </p:txBody>
      </p:sp>
    </p:spTree>
    <p:extLst>
      <p:ext uri="{BB962C8B-B14F-4D97-AF65-F5344CB8AC3E}">
        <p14:creationId xmlns:p14="http://schemas.microsoft.com/office/powerpoint/2010/main" val="3136941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542472" y="2612481"/>
            <a:ext cx="6316579" cy="2308324"/>
          </a:xfrm>
          <a:prstGeom prst="rect">
            <a:avLst/>
          </a:prstGeom>
          <a:noFill/>
        </p:spPr>
        <p:txBody>
          <a:bodyPr wrap="square" rtlCol="0">
            <a:spAutoFit/>
          </a:bodyPr>
          <a:lstStyle/>
          <a:p>
            <a:pPr algn="just"/>
            <a:r>
              <a:rPr lang="es-ES" dirty="0">
                <a:solidFill>
                  <a:srgbClr val="E7E6E6">
                    <a:lumMod val="50000"/>
                  </a:srgbClr>
                </a:solidFill>
              </a:rPr>
              <a:t>Medición del microcontrolador</a:t>
            </a:r>
          </a:p>
          <a:p>
            <a:pPr algn="just"/>
            <a:endParaRPr lang="es-ES" dirty="0">
              <a:solidFill>
                <a:srgbClr val="E7E6E6">
                  <a:lumMod val="50000"/>
                </a:srgbClr>
              </a:solidFill>
            </a:endParaRPr>
          </a:p>
          <a:p>
            <a:pPr algn="just"/>
            <a:r>
              <a:rPr lang="es-ES" dirty="0">
                <a:solidFill>
                  <a:srgbClr val="E7E6E6">
                    <a:lumMod val="50000"/>
                  </a:srgbClr>
                </a:solidFill>
              </a:rPr>
              <a:t>En la placa del cargador, mida el microcontrolador según la figura 10. El valor debe ser 5V. [Rango de tolerancia ± 10%].</a:t>
            </a:r>
          </a:p>
          <a:p>
            <a:pPr algn="just"/>
            <a:endParaRPr lang="es-ES" dirty="0">
              <a:solidFill>
                <a:srgbClr val="E7E6E6">
                  <a:lumMod val="50000"/>
                </a:srgbClr>
              </a:solidFill>
            </a:endParaRPr>
          </a:p>
          <a:p>
            <a:pPr algn="just"/>
            <a:r>
              <a:rPr lang="es-ES" dirty="0">
                <a:solidFill>
                  <a:srgbClr val="E7E6E6">
                    <a:lumMod val="50000"/>
                  </a:srgbClr>
                </a:solidFill>
              </a:rPr>
              <a:t>Si el valor medido está dentro del rango esperado, las baterías se están alimentando correctamente, sin embargo puede haber fallas en el fusible F6, el portafusibles o las baterías.</a:t>
            </a:r>
            <a:endParaRPr lang="pt-BR" dirty="0">
              <a:solidFill>
                <a:srgbClr val="E7E6E6">
                  <a:lumMod val="50000"/>
                </a:srgbClr>
              </a:solidFill>
            </a:endParaRPr>
          </a:p>
        </p:txBody>
      </p:sp>
      <p:sp>
        <p:nvSpPr>
          <p:cNvPr id="13"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grpSp>
        <p:nvGrpSpPr>
          <p:cNvPr id="6" name="Grupo 5"/>
          <p:cNvGrpSpPr/>
          <p:nvPr/>
        </p:nvGrpSpPr>
        <p:grpSpPr>
          <a:xfrm>
            <a:off x="7766942" y="1292020"/>
            <a:ext cx="3839704" cy="5183845"/>
            <a:chOff x="7766942" y="1292020"/>
            <a:chExt cx="3839704" cy="5183845"/>
          </a:xfrm>
        </p:grpSpPr>
        <p:pic>
          <p:nvPicPr>
            <p:cNvPr id="18" name="Imagem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451" y="1292020"/>
              <a:ext cx="3641989" cy="4852807"/>
            </a:xfrm>
            <a:prstGeom prst="rect">
              <a:avLst/>
            </a:prstGeom>
          </p:spPr>
        </p:pic>
        <p:sp>
          <p:nvSpPr>
            <p:cNvPr id="21" name="Seta: para a Direita 44"/>
            <p:cNvSpPr/>
            <p:nvPr/>
          </p:nvSpPr>
          <p:spPr>
            <a:xfrm rot="5400000">
              <a:off x="9777608" y="2932454"/>
              <a:ext cx="787844" cy="317314"/>
            </a:xfrm>
            <a:prstGeom prst="rightArrow">
              <a:avLst/>
            </a:prstGeom>
            <a:solidFill>
              <a:srgbClr val="FFFF00"/>
            </a:solidFill>
            <a:ln w="12700" cap="flat" cmpd="sng" algn="ctr">
              <a:solidFill>
                <a:srgbClr val="FFFF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pt-BR" kern="0">
                <a:solidFill>
                  <a:sysClr val="window" lastClr="FFFFFF"/>
                </a:solidFill>
              </a:endParaRPr>
            </a:p>
          </p:txBody>
        </p:sp>
        <p:sp>
          <p:nvSpPr>
            <p:cNvPr id="25" name="Seta: para a Direita 45"/>
            <p:cNvSpPr/>
            <p:nvPr/>
          </p:nvSpPr>
          <p:spPr>
            <a:xfrm rot="16200000">
              <a:off x="9779421" y="4397536"/>
              <a:ext cx="787844" cy="317314"/>
            </a:xfrm>
            <a:prstGeom prst="rightArrow">
              <a:avLst/>
            </a:prstGeom>
            <a:solidFill>
              <a:srgbClr val="FFFF00"/>
            </a:solidFill>
            <a:ln w="12700" cap="flat" cmpd="sng" algn="ctr">
              <a:solidFill>
                <a:srgbClr val="FFFF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pt-BR" kern="0">
                <a:solidFill>
                  <a:sysClr val="window" lastClr="FFFFFF"/>
                </a:solidFill>
              </a:endParaRPr>
            </a:p>
          </p:txBody>
        </p:sp>
        <p:sp>
          <p:nvSpPr>
            <p:cNvPr id="26" name="Retângulo 25"/>
            <p:cNvSpPr/>
            <p:nvPr/>
          </p:nvSpPr>
          <p:spPr>
            <a:xfrm>
              <a:off x="7766942" y="6198866"/>
              <a:ext cx="3839704" cy="276999"/>
            </a:xfrm>
            <a:prstGeom prst="rect">
              <a:avLst/>
            </a:prstGeom>
          </p:spPr>
          <p:txBody>
            <a:bodyPr wrap="square">
              <a:spAutoFit/>
            </a:bodyPr>
            <a:lstStyle/>
            <a:p>
              <a:pPr algn="ctr"/>
              <a:r>
                <a:rPr lang="pt-BR" sz="1200" dirty="0">
                  <a:solidFill>
                    <a:srgbClr val="E7E6E6">
                      <a:lumMod val="50000"/>
                    </a:srgbClr>
                  </a:solidFill>
                  <a:ea typeface="Calibri" panose="020F0502020204030204" pitchFamily="34" charset="0"/>
                </a:rPr>
                <a:t>Figura 10 </a:t>
              </a:r>
              <a:r>
                <a:rPr lang="es-CO" sz="1200" dirty="0">
                  <a:solidFill>
                    <a:srgbClr val="E7E6E6">
                      <a:lumMod val="50000"/>
                    </a:srgbClr>
                  </a:solidFill>
                  <a:ea typeface="Calibri" panose="020F0502020204030204" pitchFamily="34" charset="0"/>
                </a:rPr>
                <a:t>– Voltaje del microcontrolador</a:t>
              </a:r>
            </a:p>
          </p:txBody>
        </p:sp>
      </p:grpSp>
      <p:grpSp>
        <p:nvGrpSpPr>
          <p:cNvPr id="15" name="Grupo 14"/>
          <p:cNvGrpSpPr/>
          <p:nvPr/>
        </p:nvGrpSpPr>
        <p:grpSpPr>
          <a:xfrm>
            <a:off x="1" y="-34583"/>
            <a:ext cx="12192000" cy="1100339"/>
            <a:chOff x="1" y="-34583"/>
            <a:chExt cx="12192000" cy="1100339"/>
          </a:xfrm>
        </p:grpSpPr>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4" name="Imagem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493558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554120" y="1715786"/>
            <a:ext cx="4465556" cy="2031325"/>
          </a:xfrm>
          <a:prstGeom prst="rect">
            <a:avLst/>
          </a:prstGeom>
          <a:noFill/>
        </p:spPr>
        <p:txBody>
          <a:bodyPr wrap="square" rtlCol="0">
            <a:spAutoFit/>
          </a:bodyPr>
          <a:lstStyle/>
          <a:p>
            <a:pPr algn="just"/>
            <a:r>
              <a:rPr lang="es-ES" dirty="0">
                <a:solidFill>
                  <a:srgbClr val="E7E6E6">
                    <a:lumMod val="50000"/>
                  </a:srgbClr>
                </a:solidFill>
              </a:rPr>
              <a:t>4.3 Medición del voltaje de la batería</a:t>
            </a:r>
          </a:p>
          <a:p>
            <a:pPr algn="just"/>
            <a:endParaRPr lang="es-ES" dirty="0">
              <a:solidFill>
                <a:srgbClr val="E7E6E6">
                  <a:lumMod val="50000"/>
                </a:srgbClr>
              </a:solidFill>
            </a:endParaRPr>
          </a:p>
          <a:p>
            <a:pPr algn="just"/>
            <a:r>
              <a:rPr lang="es-ES" dirty="0">
                <a:solidFill>
                  <a:srgbClr val="E7E6E6">
                    <a:lumMod val="50000"/>
                  </a:srgbClr>
                </a:solidFill>
              </a:rPr>
              <a:t>Para asegurar que no haya fallas en el fusible F6 y/o en la(s) batería(s), repetir la medición según figura 09, con el equipo desconectado de la red eléctrica, el valor medido debe estar cercano a 14V [Rango de tolerancia ± 10% ].</a:t>
            </a:r>
            <a:endParaRPr lang="pt-BR" dirty="0">
              <a:solidFill>
                <a:srgbClr val="E7E6E6">
                  <a:lumMod val="50000"/>
                </a:srgbClr>
              </a:solidFill>
            </a:endParaRPr>
          </a:p>
        </p:txBody>
      </p:sp>
      <p:sp>
        <p:nvSpPr>
          <p:cNvPr id="20" name="Espaço Reservado para Rodapé 1"/>
          <p:cNvSpPr txBox="1">
            <a:spLocks/>
          </p:cNvSpPr>
          <p:nvPr/>
        </p:nvSpPr>
        <p:spPr>
          <a:xfrm>
            <a:off x="10950350" y="6429059"/>
            <a:ext cx="977900" cy="365125"/>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000"/>
              </a:lnSpc>
            </a:pPr>
            <a:r>
              <a:rPr lang="pt-BR" kern="600" dirty="0">
                <a:solidFill>
                  <a:prstClr val="white"/>
                </a:solidFill>
              </a:rPr>
              <a:t>PROTOCOLO</a:t>
            </a:r>
          </a:p>
          <a:p>
            <a:pPr>
              <a:lnSpc>
                <a:spcPts val="1000"/>
              </a:lnSpc>
            </a:pPr>
            <a:r>
              <a:rPr lang="pt-BR" kern="600" dirty="0">
                <a:solidFill>
                  <a:prstClr val="white"/>
                </a:solidFill>
              </a:rPr>
              <a:t>DE ENTREGA</a:t>
            </a:r>
          </a:p>
        </p:txBody>
      </p:sp>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150527" y="3245249"/>
            <a:ext cx="720172" cy="6463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a 2"/>
          <p:cNvGraphicFramePr>
            <a:graphicFrameLocks noGrp="1"/>
          </p:cNvGraphicFramePr>
          <p:nvPr>
            <p:extLst>
              <p:ext uri="{D42A27DB-BD31-4B8C-83A1-F6EECF244321}">
                <p14:modId xmlns:p14="http://schemas.microsoft.com/office/powerpoint/2010/main" val="4171955237"/>
              </p:ext>
            </p:extLst>
          </p:nvPr>
        </p:nvGraphicFramePr>
        <p:xfrm>
          <a:off x="554120" y="4211551"/>
          <a:ext cx="4465556" cy="425831"/>
        </p:xfrm>
        <a:graphic>
          <a:graphicData uri="http://schemas.openxmlformats.org/drawingml/2006/table">
            <a:tbl>
              <a:tblPr firstRow="1" firstCol="1" bandRow="1"/>
              <a:tblGrid>
                <a:gridCol w="502882">
                  <a:extLst>
                    <a:ext uri="{9D8B030D-6E8A-4147-A177-3AD203B41FA5}">
                      <a16:colId xmlns:a16="http://schemas.microsoft.com/office/drawing/2014/main" val="20000"/>
                    </a:ext>
                  </a:extLst>
                </a:gridCol>
                <a:gridCol w="3962674">
                  <a:extLst>
                    <a:ext uri="{9D8B030D-6E8A-4147-A177-3AD203B41FA5}">
                      <a16:colId xmlns:a16="http://schemas.microsoft.com/office/drawing/2014/main" val="20001"/>
                    </a:ext>
                  </a:extLst>
                </a:gridCol>
              </a:tblGrid>
              <a:tr h="0">
                <a:tc>
                  <a:txBody>
                    <a:bodyPr/>
                    <a:lstStyle/>
                    <a:p>
                      <a:pPr>
                        <a:lnSpc>
                          <a:spcPct val="107000"/>
                        </a:lnSpc>
                        <a:spcAft>
                          <a:spcPts val="0"/>
                        </a:spcAft>
                      </a:pPr>
                      <a:r>
                        <a:rPr lang="es-AR" sz="1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000" noProof="0" dirty="0">
                          <a:effectLst/>
                          <a:latin typeface="Arial" panose="020B0604020202020204" pitchFamily="34" charset="0"/>
                          <a:ea typeface="Calibri" panose="020F0502020204030204" pitchFamily="34" charset="0"/>
                          <a:cs typeface="Times New Roman" panose="02020603050405020304" pitchFamily="18" charset="0"/>
                        </a:rPr>
                        <a:t>La medición debe realizarse con los pines conectados y el equipo desconectado de la fuente de alimentación!</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23" name="Imagem 22"/>
          <p:cNvPicPr/>
          <p:nvPr/>
        </p:nvPicPr>
        <p:blipFill>
          <a:blip r:embed="rId5" cstate="print">
            <a:extLst>
              <a:ext uri="{28A0092B-C50C-407E-A947-70E740481C1C}">
                <a14:useLocalDpi xmlns:a14="http://schemas.microsoft.com/office/drawing/2010/main" val="0"/>
              </a:ext>
            </a:extLst>
          </a:blip>
          <a:stretch>
            <a:fillRect/>
          </a:stretch>
        </p:blipFill>
        <p:spPr>
          <a:xfrm>
            <a:off x="683807" y="4262542"/>
            <a:ext cx="368300" cy="333375"/>
          </a:xfrm>
          <a:prstGeom prst="rect">
            <a:avLst/>
          </a:prstGeom>
        </p:spPr>
      </p:pic>
      <p:pic>
        <p:nvPicPr>
          <p:cNvPr id="24" name="Imagem 23" descr="C:\Users\engenharia2\Desktop\IMG_20180511_15270750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0528" y="1239468"/>
            <a:ext cx="5250898" cy="4303455"/>
          </a:xfrm>
          <a:prstGeom prst="rect">
            <a:avLst/>
          </a:prstGeom>
          <a:noFill/>
          <a:ln>
            <a:noFill/>
          </a:ln>
        </p:spPr>
      </p:pic>
      <p:graphicFrame>
        <p:nvGraphicFramePr>
          <p:cNvPr id="4" name="Tabela 3"/>
          <p:cNvGraphicFramePr>
            <a:graphicFrameLocks noGrp="1"/>
          </p:cNvGraphicFramePr>
          <p:nvPr>
            <p:extLst>
              <p:ext uri="{D42A27DB-BD31-4B8C-83A1-F6EECF244321}">
                <p14:modId xmlns:p14="http://schemas.microsoft.com/office/powerpoint/2010/main" val="3384818024"/>
              </p:ext>
            </p:extLst>
          </p:nvPr>
        </p:nvGraphicFramePr>
        <p:xfrm>
          <a:off x="6195349" y="5724969"/>
          <a:ext cx="4943706" cy="557532"/>
        </p:xfrm>
        <a:graphic>
          <a:graphicData uri="http://schemas.openxmlformats.org/drawingml/2006/table">
            <a:tbl>
              <a:tblPr firstRow="1" firstCol="1" bandRow="1"/>
              <a:tblGrid>
                <a:gridCol w="1074350">
                  <a:extLst>
                    <a:ext uri="{9D8B030D-6E8A-4147-A177-3AD203B41FA5}">
                      <a16:colId xmlns:a16="http://schemas.microsoft.com/office/drawing/2014/main" val="20000"/>
                    </a:ext>
                  </a:extLst>
                </a:gridCol>
                <a:gridCol w="3869356">
                  <a:extLst>
                    <a:ext uri="{9D8B030D-6E8A-4147-A177-3AD203B41FA5}">
                      <a16:colId xmlns:a16="http://schemas.microsoft.com/office/drawing/2014/main" val="20001"/>
                    </a:ext>
                  </a:extLst>
                </a:gridCol>
              </a:tblGrid>
              <a:tr h="138671">
                <a:tc>
                  <a:txBody>
                    <a:bodyPr/>
                    <a:lstStyle/>
                    <a:p>
                      <a:pPr marL="540385" indent="-90170" algn="just">
                        <a:lnSpc>
                          <a:spcPct val="107000"/>
                        </a:lnSpc>
                        <a:spcAft>
                          <a:spcPts val="0"/>
                        </a:spcAft>
                      </a:pPr>
                      <a:r>
                        <a:rPr lang="es-AR" sz="900" dirty="0">
                          <a:effectLst/>
                          <a:latin typeface="Arial" panose="020B0604020202020204" pitchFamily="34" charset="0"/>
                          <a:ea typeface="Calibri" panose="020F0502020204030204" pitchFamily="34" charset="0"/>
                          <a:cs typeface="Times New Roman" panose="02020603050405020304" pitchFamily="18" charset="0"/>
                        </a:rPr>
                        <a:t>Cód.</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3295" marR="83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0385" indent="-90170" algn="just">
                        <a:lnSpc>
                          <a:spcPct val="107000"/>
                        </a:lnSpc>
                        <a:spcAft>
                          <a:spcPts val="0"/>
                        </a:spcAft>
                      </a:pPr>
                      <a:r>
                        <a:rPr lang="pt-BR" sz="900" noProof="0" dirty="0" err="1">
                          <a:effectLst/>
                          <a:latin typeface="Arial" panose="020B0604020202020204" pitchFamily="34" charset="0"/>
                          <a:ea typeface="Calibri" panose="020F0502020204030204" pitchFamily="34" charset="0"/>
                          <a:cs typeface="Times New Roman" panose="02020603050405020304" pitchFamily="18" charset="0"/>
                        </a:rPr>
                        <a:t>Descripción</a:t>
                      </a:r>
                      <a:endParaRPr lang="pt-BR" sz="13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83295" marR="83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8671">
                <a:tc>
                  <a:txBody>
                    <a:bodyPr/>
                    <a:lstStyle/>
                    <a:p>
                      <a:pPr marL="540385" indent="-90170" algn="l">
                        <a:lnSpc>
                          <a:spcPct val="107000"/>
                        </a:lnSpc>
                        <a:spcAft>
                          <a:spcPts val="0"/>
                        </a:spcAft>
                      </a:pPr>
                      <a:r>
                        <a:rPr lang="es-AR" sz="900">
                          <a:effectLst/>
                          <a:latin typeface="Arial" panose="020B0604020202020204" pitchFamily="34" charset="0"/>
                          <a:ea typeface="Calibri" panose="020F0502020204030204" pitchFamily="34" charset="0"/>
                          <a:cs typeface="Times New Roman" panose="02020603050405020304" pitchFamily="18" charset="0"/>
                        </a:rPr>
                        <a:t>270462</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83295" marR="83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AR" sz="900" dirty="0">
                          <a:effectLst/>
                          <a:latin typeface="Arial" panose="020B0604020202020204" pitchFamily="34" charset="0"/>
                          <a:ea typeface="Calibri" panose="020F0502020204030204" pitchFamily="34" charset="0"/>
                          <a:cs typeface="Times New Roman" panose="02020603050405020304" pitchFamily="18" charset="0"/>
                        </a:rPr>
                        <a:t>PLACA CARGADORA DE BATERÍAS DE MESA</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3295" marR="83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8671">
                <a:tc>
                  <a:txBody>
                    <a:bodyPr/>
                    <a:lstStyle/>
                    <a:p>
                      <a:pPr algn="r">
                        <a:lnSpc>
                          <a:spcPct val="107000"/>
                        </a:lnSpc>
                        <a:spcAft>
                          <a:spcPts val="0"/>
                        </a:spcAft>
                      </a:pPr>
                      <a:r>
                        <a:rPr lang="es-AR" sz="900">
                          <a:effectLst/>
                          <a:latin typeface="Arial" panose="020B0604020202020204" pitchFamily="34" charset="0"/>
                          <a:ea typeface="Calibri" panose="020F0502020204030204" pitchFamily="34" charset="0"/>
                          <a:cs typeface="Times New Roman" panose="02020603050405020304" pitchFamily="18" charset="0"/>
                        </a:rPr>
                        <a:t>012292</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83295" marR="83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CO" sz="900" dirty="0">
                          <a:effectLst/>
                          <a:latin typeface="Arial" panose="020B0604020202020204" pitchFamily="34" charset="0"/>
                          <a:ea typeface="Calibri" panose="020F0502020204030204" pitchFamily="34" charset="0"/>
                          <a:cs typeface="Times New Roman" panose="02020603050405020304" pitchFamily="18" charset="0"/>
                        </a:rPr>
                        <a:t>FUSIBLE 15A DIAM 6,35 X 32mm CON RETARDO (ITC)</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3295" marR="83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8671">
                <a:tc>
                  <a:txBody>
                    <a:bodyPr/>
                    <a:lstStyle/>
                    <a:p>
                      <a:pPr algn="r">
                        <a:lnSpc>
                          <a:spcPct val="107000"/>
                        </a:lnSpc>
                        <a:spcAft>
                          <a:spcPts val="0"/>
                        </a:spcAft>
                      </a:pPr>
                      <a:r>
                        <a:rPr lang="es-AR" sz="900">
                          <a:effectLst/>
                          <a:latin typeface="Arial" panose="020B0604020202020204" pitchFamily="34" charset="0"/>
                          <a:ea typeface="Calibri" panose="020F0502020204030204" pitchFamily="34" charset="0"/>
                          <a:cs typeface="Times New Roman" panose="02020603050405020304" pitchFamily="18" charset="0"/>
                        </a:rPr>
                        <a:t>133177</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83295" marR="83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AR" sz="900" dirty="0">
                          <a:effectLst/>
                          <a:latin typeface="Arial" panose="020B0604020202020204" pitchFamily="34" charset="0"/>
                          <a:ea typeface="Calibri" panose="020F0502020204030204" pitchFamily="34" charset="0"/>
                          <a:cs typeface="Times New Roman" panose="02020603050405020304" pitchFamily="18" charset="0"/>
                        </a:rPr>
                        <a:t>BATERÍA SELLADA 12V X 9AH TERM.F187 (T1)</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3295" marR="83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3"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grpSp>
        <p:nvGrpSpPr>
          <p:cNvPr id="15" name="Grupo 14"/>
          <p:cNvGrpSpPr/>
          <p:nvPr/>
        </p:nvGrpSpPr>
        <p:grpSpPr>
          <a:xfrm>
            <a:off x="1" y="-34583"/>
            <a:ext cx="12192000" cy="1100339"/>
            <a:chOff x="1" y="-34583"/>
            <a:chExt cx="12192000" cy="1100339"/>
          </a:xfrm>
        </p:grpSpPr>
        <p:pic>
          <p:nvPicPr>
            <p:cNvPr id="16" name="Imagem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8" name="Imagem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132439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tângulo 51"/>
          <p:cNvSpPr/>
          <p:nvPr/>
        </p:nvSpPr>
        <p:spPr>
          <a:xfrm>
            <a:off x="542365" y="1653370"/>
            <a:ext cx="10742162" cy="461665"/>
          </a:xfrm>
          <a:prstGeom prst="rect">
            <a:avLst/>
          </a:prstGeom>
        </p:spPr>
        <p:txBody>
          <a:bodyPr wrap="square">
            <a:spAutoFit/>
          </a:bodyPr>
          <a:lstStyle/>
          <a:p>
            <a:pPr eaLnBrk="0" fontAlgn="base" hangingPunct="0">
              <a:spcBef>
                <a:spcPct val="0"/>
              </a:spcBef>
              <a:spcAft>
                <a:spcPct val="0"/>
              </a:spcAft>
            </a:pPr>
            <a:r>
              <a:rPr lang="es-ES" altLang="pt-BR" sz="2400" dirty="0">
                <a:solidFill>
                  <a:srgbClr val="2B767D"/>
                </a:solidFill>
                <a:ea typeface="Calibri" panose="020F0502020204030204" pitchFamily="34" charset="0"/>
                <a:cs typeface="Arial" panose="020B0604020202020204" pitchFamily="34" charset="0"/>
              </a:rPr>
              <a:t>INSTRUCCIÓN 5 - PROBLEMAS MECÁNICOS/HIDRÁULICOS</a:t>
            </a:r>
          </a:p>
        </p:txBody>
      </p:sp>
      <p:grpSp>
        <p:nvGrpSpPr>
          <p:cNvPr id="8" name="Grupo 7"/>
          <p:cNvGrpSpPr/>
          <p:nvPr/>
        </p:nvGrpSpPr>
        <p:grpSpPr>
          <a:xfrm>
            <a:off x="678786" y="2842996"/>
            <a:ext cx="2695575" cy="2914015"/>
            <a:chOff x="272884" y="2311124"/>
            <a:chExt cx="2695575" cy="2914015"/>
          </a:xfrm>
        </p:grpSpPr>
        <p:pic>
          <p:nvPicPr>
            <p:cNvPr id="32" name="Imagem 31" descr="T:\Salk\Comercio Exterior\Assistencia tecnica\Treinamento Tecnico e Comercial\Mesas\MEH-EHB\works\fotos\20190911_135538(0).jpg"/>
            <p:cNvPicPr/>
            <p:nvPr/>
          </p:nvPicPr>
          <p:blipFill rotWithShape="1">
            <a:blip r:embed="rId3" cstate="print">
              <a:extLst>
                <a:ext uri="{28A0092B-C50C-407E-A947-70E740481C1C}">
                  <a14:useLocalDpi xmlns:a14="http://schemas.microsoft.com/office/drawing/2010/main" val="0"/>
                </a:ext>
              </a:extLst>
            </a:blip>
            <a:srcRect t="5849" r="32937" b="11427"/>
            <a:stretch/>
          </p:blipFill>
          <p:spPr bwMode="auto">
            <a:xfrm rot="5400000">
              <a:off x="163664" y="2420344"/>
              <a:ext cx="2914015" cy="2695575"/>
            </a:xfrm>
            <a:prstGeom prst="rect">
              <a:avLst/>
            </a:prstGeom>
            <a:noFill/>
            <a:ln>
              <a:noFill/>
            </a:ln>
            <a:extLst>
              <a:ext uri="{53640926-AAD7-44D8-BBD7-CCE9431645EC}">
                <a14:shadowObscured xmlns:a14="http://schemas.microsoft.com/office/drawing/2010/main"/>
              </a:ext>
            </a:extLst>
          </p:spPr>
        </p:pic>
        <p:sp>
          <p:nvSpPr>
            <p:cNvPr id="33" name="Seta para a direita 32"/>
            <p:cNvSpPr/>
            <p:nvPr/>
          </p:nvSpPr>
          <p:spPr>
            <a:xfrm rot="2559385">
              <a:off x="1317466" y="4710324"/>
              <a:ext cx="304800" cy="114300"/>
            </a:xfrm>
            <a:prstGeom prst="rightArrow">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pt-BR" kern="0">
                <a:solidFill>
                  <a:sysClr val="window" lastClr="FFFFFF"/>
                </a:solidFill>
              </a:endParaRPr>
            </a:p>
          </p:txBody>
        </p:sp>
        <p:sp>
          <p:nvSpPr>
            <p:cNvPr id="34" name="Seta para a direita 33"/>
            <p:cNvSpPr/>
            <p:nvPr/>
          </p:nvSpPr>
          <p:spPr>
            <a:xfrm rot="2559385">
              <a:off x="376539" y="4693551"/>
              <a:ext cx="304800" cy="114300"/>
            </a:xfrm>
            <a:prstGeom prst="rightArrow">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pt-BR" kern="0">
                <a:solidFill>
                  <a:sysClr val="window" lastClr="FFFFFF"/>
                </a:solidFill>
              </a:endParaRPr>
            </a:p>
          </p:txBody>
        </p:sp>
        <p:sp>
          <p:nvSpPr>
            <p:cNvPr id="35" name="Seta para a direita 34"/>
            <p:cNvSpPr/>
            <p:nvPr/>
          </p:nvSpPr>
          <p:spPr>
            <a:xfrm rot="2559385">
              <a:off x="2258393" y="4758584"/>
              <a:ext cx="304800" cy="114300"/>
            </a:xfrm>
            <a:prstGeom prst="rightArrow">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pt-BR" kern="0">
                <a:solidFill>
                  <a:sysClr val="window" lastClr="FFFFFF"/>
                </a:solidFill>
              </a:endParaRPr>
            </a:p>
          </p:txBody>
        </p:sp>
        <p:sp>
          <p:nvSpPr>
            <p:cNvPr id="36" name="Seta para a direita 35"/>
            <p:cNvSpPr/>
            <p:nvPr/>
          </p:nvSpPr>
          <p:spPr>
            <a:xfrm rot="8103787">
              <a:off x="2461231" y="3908923"/>
              <a:ext cx="304800" cy="114300"/>
            </a:xfrm>
            <a:prstGeom prst="rightArrow">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pt-BR" kern="0">
                <a:solidFill>
                  <a:sysClr val="window" lastClr="FFFFFF"/>
                </a:solidFill>
              </a:endParaRPr>
            </a:p>
          </p:txBody>
        </p:sp>
        <p:sp>
          <p:nvSpPr>
            <p:cNvPr id="37" name="Seta para a direita 36"/>
            <p:cNvSpPr/>
            <p:nvPr/>
          </p:nvSpPr>
          <p:spPr>
            <a:xfrm rot="2559385">
              <a:off x="564290" y="3747871"/>
              <a:ext cx="304800" cy="114300"/>
            </a:xfrm>
            <a:prstGeom prst="rightArrow">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pt-BR" kern="0">
                <a:solidFill>
                  <a:sysClr val="window" lastClr="FFFFFF"/>
                </a:solidFill>
              </a:endParaRPr>
            </a:p>
          </p:txBody>
        </p:sp>
        <p:sp>
          <p:nvSpPr>
            <p:cNvPr id="38" name="Seta para a direita 37"/>
            <p:cNvSpPr/>
            <p:nvPr/>
          </p:nvSpPr>
          <p:spPr>
            <a:xfrm rot="8016865">
              <a:off x="2299806" y="3820179"/>
              <a:ext cx="304800" cy="114300"/>
            </a:xfrm>
            <a:prstGeom prst="rightArrow">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pt-BR" kern="0">
                <a:solidFill>
                  <a:sysClr val="window" lastClr="FFFFFF"/>
                </a:solidFill>
              </a:endParaRPr>
            </a:p>
          </p:txBody>
        </p:sp>
        <p:sp>
          <p:nvSpPr>
            <p:cNvPr id="39" name="Seta para a direita 38"/>
            <p:cNvSpPr/>
            <p:nvPr/>
          </p:nvSpPr>
          <p:spPr>
            <a:xfrm rot="2559385">
              <a:off x="400686" y="3880352"/>
              <a:ext cx="304800" cy="114300"/>
            </a:xfrm>
            <a:prstGeom prst="rightArrow">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pt-BR" kern="0">
                <a:solidFill>
                  <a:sysClr val="window" lastClr="FFFFFF"/>
                </a:solidFill>
              </a:endParaRPr>
            </a:p>
          </p:txBody>
        </p:sp>
        <p:sp>
          <p:nvSpPr>
            <p:cNvPr id="40" name="Seta para a direita 39"/>
            <p:cNvSpPr/>
            <p:nvPr/>
          </p:nvSpPr>
          <p:spPr>
            <a:xfrm rot="16200000">
              <a:off x="1409622" y="4165412"/>
              <a:ext cx="304800" cy="114300"/>
            </a:xfrm>
            <a:prstGeom prst="rightArrow">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pt-BR" kern="0">
                <a:solidFill>
                  <a:sysClr val="window" lastClr="FFFFFF"/>
                </a:solidFill>
              </a:endParaRPr>
            </a:p>
          </p:txBody>
        </p:sp>
        <p:sp>
          <p:nvSpPr>
            <p:cNvPr id="41" name="Seta para a direita 40"/>
            <p:cNvSpPr/>
            <p:nvPr/>
          </p:nvSpPr>
          <p:spPr>
            <a:xfrm rot="16200000">
              <a:off x="1544903" y="4182787"/>
              <a:ext cx="304800" cy="114300"/>
            </a:xfrm>
            <a:prstGeom prst="rightArrow">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pt-BR" kern="0">
                <a:solidFill>
                  <a:sysClr val="window" lastClr="FFFFFF"/>
                </a:solidFill>
              </a:endParaRPr>
            </a:p>
          </p:txBody>
        </p:sp>
      </p:grpSp>
      <p:sp>
        <p:nvSpPr>
          <p:cNvPr id="9" name="Retângulo 8"/>
          <p:cNvSpPr/>
          <p:nvPr/>
        </p:nvSpPr>
        <p:spPr>
          <a:xfrm>
            <a:off x="678787" y="5810992"/>
            <a:ext cx="2690286" cy="276999"/>
          </a:xfrm>
          <a:prstGeom prst="rect">
            <a:avLst/>
          </a:prstGeom>
        </p:spPr>
        <p:txBody>
          <a:bodyPr wrap="square">
            <a:spAutoFit/>
          </a:bodyPr>
          <a:lstStyle/>
          <a:p>
            <a:pPr algn="ctr"/>
            <a:r>
              <a:rPr lang="es-ES" sz="1200" dirty="0">
                <a:solidFill>
                  <a:srgbClr val="E7E6E6">
                    <a:lumMod val="50000"/>
                  </a:srgbClr>
                </a:solidFill>
                <a:ea typeface="Calibri" panose="020F0502020204030204" pitchFamily="34" charset="0"/>
              </a:rPr>
              <a:t>Fig.1 – Quitar el carenado trasero</a:t>
            </a:r>
            <a:endParaRPr lang="pt-BR" sz="1200" dirty="0">
              <a:solidFill>
                <a:srgbClr val="E7E6E6">
                  <a:lumMod val="50000"/>
                </a:srgbClr>
              </a:solidFill>
            </a:endParaRPr>
          </a:p>
        </p:txBody>
      </p:sp>
      <p:graphicFrame>
        <p:nvGraphicFramePr>
          <p:cNvPr id="11" name="Tabela 10"/>
          <p:cNvGraphicFramePr>
            <a:graphicFrameLocks noGrp="1"/>
          </p:cNvGraphicFramePr>
          <p:nvPr>
            <p:extLst>
              <p:ext uri="{D42A27DB-BD31-4B8C-83A1-F6EECF244321}">
                <p14:modId xmlns:p14="http://schemas.microsoft.com/office/powerpoint/2010/main" val="4206987618"/>
              </p:ext>
            </p:extLst>
          </p:nvPr>
        </p:nvGraphicFramePr>
        <p:xfrm>
          <a:off x="3823690" y="3465610"/>
          <a:ext cx="4929785" cy="425831"/>
        </p:xfrm>
        <a:graphic>
          <a:graphicData uri="http://schemas.openxmlformats.org/drawingml/2006/table">
            <a:tbl>
              <a:tblPr firstRow="1" firstCol="1" bandRow="1"/>
              <a:tblGrid>
                <a:gridCol w="555273">
                  <a:extLst>
                    <a:ext uri="{9D8B030D-6E8A-4147-A177-3AD203B41FA5}">
                      <a16:colId xmlns:a16="http://schemas.microsoft.com/office/drawing/2014/main" val="20000"/>
                    </a:ext>
                  </a:extLst>
                </a:gridCol>
                <a:gridCol w="4374512">
                  <a:extLst>
                    <a:ext uri="{9D8B030D-6E8A-4147-A177-3AD203B41FA5}">
                      <a16:colId xmlns:a16="http://schemas.microsoft.com/office/drawing/2014/main" val="20001"/>
                    </a:ext>
                  </a:extLst>
                </a:gridCol>
              </a:tblGrid>
              <a:tr h="0">
                <a:tc>
                  <a:txBody>
                    <a:bodyPr/>
                    <a:lstStyle/>
                    <a:p>
                      <a:pPr>
                        <a:lnSpc>
                          <a:spcPct val="107000"/>
                        </a:lnSpc>
                        <a:spcAft>
                          <a:spcPts val="0"/>
                        </a:spcAft>
                      </a:pPr>
                      <a:r>
                        <a:rPr lang="es-AR" sz="10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000" noProof="0" dirty="0">
                          <a:effectLst/>
                          <a:latin typeface="Arial" panose="020B0604020202020204" pitchFamily="34" charset="0"/>
                          <a:ea typeface="Calibri" panose="020F0502020204030204" pitchFamily="34" charset="0"/>
                          <a:cs typeface="Times New Roman" panose="02020603050405020304" pitchFamily="18" charset="0"/>
                        </a:rPr>
                        <a:t>Retire con cuidado el carenado para no dañar los pines y conectores que van sujetos al mismo.</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44" name="Imagem 43"/>
          <p:cNvPicPr/>
          <p:nvPr/>
        </p:nvPicPr>
        <p:blipFill>
          <a:blip r:embed="rId4" cstate="print">
            <a:extLst>
              <a:ext uri="{28A0092B-C50C-407E-A947-70E740481C1C}">
                <a14:useLocalDpi xmlns:a14="http://schemas.microsoft.com/office/drawing/2010/main" val="0"/>
              </a:ext>
            </a:extLst>
          </a:blip>
          <a:stretch>
            <a:fillRect/>
          </a:stretch>
        </p:blipFill>
        <p:spPr>
          <a:xfrm>
            <a:off x="3912721" y="3528259"/>
            <a:ext cx="368300" cy="333375"/>
          </a:xfrm>
          <a:prstGeom prst="rect">
            <a:avLst/>
          </a:prstGeom>
        </p:spPr>
      </p:pic>
      <p:sp>
        <p:nvSpPr>
          <p:cNvPr id="46"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47" name="CaixaDeTexto 46"/>
          <p:cNvSpPr txBox="1"/>
          <p:nvPr/>
        </p:nvSpPr>
        <p:spPr>
          <a:xfrm>
            <a:off x="554119" y="2262509"/>
            <a:ext cx="11021353" cy="369332"/>
          </a:xfrm>
          <a:prstGeom prst="rect">
            <a:avLst/>
          </a:prstGeom>
          <a:noFill/>
        </p:spPr>
        <p:txBody>
          <a:bodyPr wrap="square" rtlCol="0">
            <a:spAutoFit/>
          </a:bodyPr>
          <a:lstStyle/>
          <a:p>
            <a:pPr algn="just"/>
            <a:r>
              <a:rPr lang="es-CO" dirty="0">
                <a:solidFill>
                  <a:srgbClr val="E7E6E6">
                    <a:lumMod val="50000"/>
                  </a:srgbClr>
                </a:solidFill>
              </a:rPr>
              <a:t>Quitar el carenado trasero</a:t>
            </a:r>
          </a:p>
        </p:txBody>
      </p:sp>
      <p:sp>
        <p:nvSpPr>
          <p:cNvPr id="53" name="CaixaDeTexto 52"/>
          <p:cNvSpPr txBox="1"/>
          <p:nvPr/>
        </p:nvSpPr>
        <p:spPr>
          <a:xfrm>
            <a:off x="3725944" y="2728367"/>
            <a:ext cx="5545056" cy="646331"/>
          </a:xfrm>
          <a:prstGeom prst="rect">
            <a:avLst/>
          </a:prstGeom>
          <a:noFill/>
        </p:spPr>
        <p:txBody>
          <a:bodyPr wrap="square" rtlCol="0">
            <a:spAutoFit/>
          </a:bodyPr>
          <a:lstStyle/>
          <a:p>
            <a:pPr algn="just"/>
            <a:r>
              <a:rPr lang="es-ES" dirty="0">
                <a:solidFill>
                  <a:srgbClr val="E7E6E6">
                    <a:lumMod val="50000"/>
                  </a:srgbClr>
                </a:solidFill>
              </a:rPr>
              <a:t>Retire los tornillos M6 con una llave Allen de 4 mm;</a:t>
            </a:r>
          </a:p>
          <a:p>
            <a:pPr algn="just"/>
            <a:r>
              <a:rPr lang="es-ES" dirty="0">
                <a:solidFill>
                  <a:srgbClr val="E7E6E6">
                    <a:lumMod val="50000"/>
                  </a:srgbClr>
                </a:solidFill>
              </a:rPr>
              <a:t>Retire los tornillos M4 con una llave Allen de 2,5 mm;</a:t>
            </a:r>
            <a:endParaRPr lang="pt-BR" dirty="0">
              <a:solidFill>
                <a:srgbClr val="E7E6E6">
                  <a:lumMod val="50000"/>
                </a:srgbClr>
              </a:solidFill>
            </a:endParaRPr>
          </a:p>
        </p:txBody>
      </p:sp>
      <p:pic>
        <p:nvPicPr>
          <p:cNvPr id="54" name="Imagem 53"/>
          <p:cNvPicPr/>
          <p:nvPr/>
        </p:nvPicPr>
        <p:blipFill>
          <a:blip r:embed="rId4" cstate="print">
            <a:extLst>
              <a:ext uri="{28A0092B-C50C-407E-A947-70E740481C1C}">
                <a14:useLocalDpi xmlns:a14="http://schemas.microsoft.com/office/drawing/2010/main" val="0"/>
              </a:ext>
            </a:extLst>
          </a:blip>
          <a:stretch>
            <a:fillRect/>
          </a:stretch>
        </p:blipFill>
        <p:spPr>
          <a:xfrm>
            <a:off x="683807" y="4262542"/>
            <a:ext cx="368300" cy="333375"/>
          </a:xfrm>
          <a:prstGeom prst="rect">
            <a:avLst/>
          </a:prstGeom>
        </p:spPr>
      </p:pic>
      <p:grpSp>
        <p:nvGrpSpPr>
          <p:cNvPr id="25" name="Grupo 24"/>
          <p:cNvGrpSpPr/>
          <p:nvPr/>
        </p:nvGrpSpPr>
        <p:grpSpPr>
          <a:xfrm>
            <a:off x="1" y="-34583"/>
            <a:ext cx="12192000" cy="1100339"/>
            <a:chOff x="1" y="-34583"/>
            <a:chExt cx="12192000" cy="1100339"/>
          </a:xfrm>
        </p:grpSpPr>
        <p:pic>
          <p:nvPicPr>
            <p:cNvPr id="26" name="Imagem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31" name="Imagem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42" name="Imagem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237475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05255" y="2126718"/>
            <a:ext cx="720172" cy="646309"/>
          </a:xfrm>
          <a:prstGeom prst="rect">
            <a:avLst/>
          </a:prstGeom>
          <a:noFill/>
          <a:extLst>
            <a:ext uri="{909E8E84-426E-40DD-AFC4-6F175D3DCCD1}">
              <a14:hiddenFill xmlns:a14="http://schemas.microsoft.com/office/drawing/2010/main">
                <a:solidFill>
                  <a:srgbClr val="FFFFFF"/>
                </a:solidFill>
              </a14:hiddenFill>
            </a:ext>
          </a:extLst>
        </p:spPr>
      </p:pic>
      <p:sp>
        <p:nvSpPr>
          <p:cNvPr id="20"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27" name="CaixaDeTexto 26"/>
          <p:cNvSpPr txBox="1"/>
          <p:nvPr/>
        </p:nvSpPr>
        <p:spPr>
          <a:xfrm>
            <a:off x="516241" y="1721247"/>
            <a:ext cx="11021353" cy="4801314"/>
          </a:xfrm>
          <a:prstGeom prst="rect">
            <a:avLst/>
          </a:prstGeom>
          <a:noFill/>
        </p:spPr>
        <p:txBody>
          <a:bodyPr wrap="square" rtlCol="0">
            <a:spAutoFit/>
          </a:bodyPr>
          <a:lstStyle/>
          <a:p>
            <a:pPr algn="just"/>
            <a:r>
              <a:rPr lang="pt-BR" dirty="0">
                <a:solidFill>
                  <a:srgbClr val="E7E6E6">
                    <a:lumMod val="50000"/>
                  </a:srgbClr>
                </a:solidFill>
              </a:rPr>
              <a:t>VELOCIDAD LENTA O INCAPACIDAD PARA HACER MOVIMIENTOS</a:t>
            </a:r>
          </a:p>
          <a:p>
            <a:pPr algn="just"/>
            <a:r>
              <a:rPr lang="es-ES" dirty="0">
                <a:solidFill>
                  <a:srgbClr val="E7E6E6">
                    <a:lumMod val="50000"/>
                  </a:srgbClr>
                </a:solidFill>
              </a:rPr>
              <a:t>La baja velocidad al realizar los movimientos es señal de problema hidráulico, en primer lugar debemos descartar problemas de conexión (5.1) y de energía (5.2 y 5.4).</a:t>
            </a:r>
          </a:p>
          <a:p>
            <a:pPr algn="just"/>
            <a:endParaRPr lang="es-ES" dirty="0">
              <a:solidFill>
                <a:srgbClr val="E7E6E6">
                  <a:lumMod val="50000"/>
                </a:srgbClr>
              </a:solidFill>
            </a:endParaRPr>
          </a:p>
          <a:p>
            <a:pPr algn="just"/>
            <a:endParaRPr lang="es-ES" dirty="0">
              <a:solidFill>
                <a:srgbClr val="E7E6E6">
                  <a:lumMod val="50000"/>
                </a:srgbClr>
              </a:solidFill>
            </a:endParaRPr>
          </a:p>
          <a:p>
            <a:pPr algn="just"/>
            <a:r>
              <a:rPr lang="es-ES" dirty="0">
                <a:solidFill>
                  <a:srgbClr val="E7E6E6">
                    <a:lumMod val="50000"/>
                  </a:srgbClr>
                </a:solidFill>
              </a:rPr>
              <a:t>5.1 Pruebe los movimientos en ambos modos de control.</a:t>
            </a:r>
          </a:p>
          <a:p>
            <a:pPr algn="just"/>
            <a:r>
              <a:rPr lang="es-ES" dirty="0">
                <a:solidFill>
                  <a:srgbClr val="E7E6E6">
                    <a:lumMod val="50000"/>
                  </a:srgbClr>
                </a:solidFill>
              </a:rPr>
              <a:t>Verifique la conexión del control remoto y el panel táctil de ambos modos de control.</a:t>
            </a:r>
          </a:p>
          <a:p>
            <a:pPr algn="just"/>
            <a:endParaRPr lang="es-ES" dirty="0">
              <a:solidFill>
                <a:srgbClr val="E7E6E6">
                  <a:lumMod val="50000"/>
                </a:srgbClr>
              </a:solidFill>
            </a:endParaRPr>
          </a:p>
          <a:p>
            <a:pPr algn="just"/>
            <a:r>
              <a:rPr lang="es-ES" dirty="0">
                <a:solidFill>
                  <a:srgbClr val="E7E6E6">
                    <a:lumMod val="50000"/>
                  </a:srgbClr>
                </a:solidFill>
              </a:rPr>
              <a:t>5.2 Conectar el equipo a la red eléctrica con el voltaje indicado en la etiqueta del número de serie</a:t>
            </a:r>
          </a:p>
          <a:p>
            <a:pPr algn="just"/>
            <a:r>
              <a:rPr lang="es-ES" dirty="0">
                <a:solidFill>
                  <a:srgbClr val="E7E6E6">
                    <a:lumMod val="50000"/>
                  </a:srgbClr>
                </a:solidFill>
              </a:rPr>
              <a:t>5.3 Activar todos los movimientos de la mesa hasta el final del recorrido (uno a uno), incluidos aquellos que eventualmente no tengan problemas.</a:t>
            </a:r>
          </a:p>
          <a:p>
            <a:pPr algn="just"/>
            <a:endParaRPr lang="es-ES" dirty="0">
              <a:solidFill>
                <a:srgbClr val="E7E6E6">
                  <a:lumMod val="50000"/>
                </a:srgbClr>
              </a:solidFill>
            </a:endParaRPr>
          </a:p>
          <a:p>
            <a:pPr algn="just"/>
            <a:endParaRPr lang="es-ES" dirty="0">
              <a:solidFill>
                <a:srgbClr val="E7E6E6">
                  <a:lumMod val="50000"/>
                </a:srgbClr>
              </a:solidFill>
            </a:endParaRPr>
          </a:p>
          <a:p>
            <a:pPr algn="just"/>
            <a:endParaRPr lang="es-ES" dirty="0">
              <a:solidFill>
                <a:srgbClr val="E7E6E6">
                  <a:lumMod val="50000"/>
                </a:srgbClr>
              </a:solidFill>
            </a:endParaRPr>
          </a:p>
          <a:p>
            <a:pPr algn="just"/>
            <a:endParaRPr lang="es-ES" dirty="0">
              <a:solidFill>
                <a:srgbClr val="E7E6E6">
                  <a:lumMod val="50000"/>
                </a:srgbClr>
              </a:solidFill>
            </a:endParaRPr>
          </a:p>
          <a:p>
            <a:pPr algn="just"/>
            <a:r>
              <a:rPr lang="es-ES" dirty="0">
                <a:solidFill>
                  <a:srgbClr val="E7E6E6">
                    <a:lumMod val="50000"/>
                  </a:srgbClr>
                </a:solidFill>
              </a:rPr>
              <a:t>5.4 Comprobar que no existen problemas eléctricos (AC) y (CC) según las instrucciones IT.3 e IT.4</a:t>
            </a:r>
          </a:p>
          <a:p>
            <a:pPr algn="just"/>
            <a:r>
              <a:rPr lang="es-ES" dirty="0">
                <a:solidFill>
                  <a:srgbClr val="E7E6E6">
                    <a:lumMod val="50000"/>
                  </a:srgbClr>
                </a:solidFill>
              </a:rPr>
              <a:t>5.5 Si el problema persiste, retire el carenado trasero (Fig. 1) e inspeccione el flujo hidráulico.</a:t>
            </a:r>
            <a:endParaRPr lang="pt-BR" dirty="0">
              <a:solidFill>
                <a:srgbClr val="E7E6E6">
                  <a:lumMod val="50000"/>
                </a:srgbClr>
              </a:solidFill>
            </a:endParaRPr>
          </a:p>
        </p:txBody>
      </p:sp>
      <p:graphicFrame>
        <p:nvGraphicFramePr>
          <p:cNvPr id="32" name="Tabela 31"/>
          <p:cNvGraphicFramePr>
            <a:graphicFrameLocks noGrp="1"/>
          </p:cNvGraphicFramePr>
          <p:nvPr>
            <p:extLst>
              <p:ext uri="{D42A27DB-BD31-4B8C-83A1-F6EECF244321}">
                <p14:modId xmlns:p14="http://schemas.microsoft.com/office/powerpoint/2010/main" val="3928102428"/>
              </p:ext>
            </p:extLst>
          </p:nvPr>
        </p:nvGraphicFramePr>
        <p:xfrm>
          <a:off x="554119" y="2704963"/>
          <a:ext cx="11021353" cy="425831"/>
        </p:xfrm>
        <a:graphic>
          <a:graphicData uri="http://schemas.openxmlformats.org/drawingml/2006/table">
            <a:tbl>
              <a:tblPr firstRow="1" firstCol="1" bandRow="1"/>
              <a:tblGrid>
                <a:gridCol w="578490">
                  <a:extLst>
                    <a:ext uri="{9D8B030D-6E8A-4147-A177-3AD203B41FA5}">
                      <a16:colId xmlns:a16="http://schemas.microsoft.com/office/drawing/2014/main" val="20000"/>
                    </a:ext>
                  </a:extLst>
                </a:gridCol>
                <a:gridCol w="10442863">
                  <a:extLst>
                    <a:ext uri="{9D8B030D-6E8A-4147-A177-3AD203B41FA5}">
                      <a16:colId xmlns:a16="http://schemas.microsoft.com/office/drawing/2014/main" val="20001"/>
                    </a:ext>
                  </a:extLst>
                </a:gridCol>
              </a:tblGrid>
              <a:tr h="0">
                <a:tc>
                  <a:txBody>
                    <a:bodyPr/>
                    <a:lstStyle/>
                    <a:p>
                      <a:pPr>
                        <a:lnSpc>
                          <a:spcPct val="107000"/>
                        </a:lnSpc>
                        <a:spcAft>
                          <a:spcPts val="0"/>
                        </a:spcAft>
                      </a:pPr>
                      <a:r>
                        <a:rPr lang="es-AR" sz="1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000" noProof="0" dirty="0">
                          <a:effectLst/>
                          <a:latin typeface="Arial" panose="020B0604020202020204" pitchFamily="34" charset="0"/>
                          <a:ea typeface="Calibri" panose="020F0502020204030204" pitchFamily="34" charset="0"/>
                          <a:cs typeface="Times New Roman" panose="02020603050405020304" pitchFamily="18" charset="0"/>
                        </a:rPr>
                        <a:t>Los problemas hidráulicos (pérdida de potencia) en ocasiones pueden presentarse como baja velocidad en algunos movimientos y/o imposibilidad de realizar movimientos, ya que cada pistón requiere una cierta cantidad de fuerza para realizar el movimiento.</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33" name="Imagem 32"/>
          <p:cNvPicPr/>
          <p:nvPr/>
        </p:nvPicPr>
        <p:blipFill>
          <a:blip r:embed="rId5" cstate="print">
            <a:extLst>
              <a:ext uri="{28A0092B-C50C-407E-A947-70E740481C1C}">
                <a14:useLocalDpi xmlns:a14="http://schemas.microsoft.com/office/drawing/2010/main" val="0"/>
              </a:ext>
            </a:extLst>
          </a:blip>
          <a:stretch>
            <a:fillRect/>
          </a:stretch>
        </p:blipFill>
        <p:spPr>
          <a:xfrm>
            <a:off x="654406" y="2777457"/>
            <a:ext cx="368300" cy="333375"/>
          </a:xfrm>
          <a:prstGeom prst="rect">
            <a:avLst/>
          </a:prstGeom>
        </p:spPr>
      </p:pic>
      <p:graphicFrame>
        <p:nvGraphicFramePr>
          <p:cNvPr id="35" name="Tabela 34"/>
          <p:cNvGraphicFramePr>
            <a:graphicFrameLocks noGrp="1"/>
          </p:cNvGraphicFramePr>
          <p:nvPr>
            <p:extLst>
              <p:ext uri="{D42A27DB-BD31-4B8C-83A1-F6EECF244321}">
                <p14:modId xmlns:p14="http://schemas.microsoft.com/office/powerpoint/2010/main" val="2496907765"/>
              </p:ext>
            </p:extLst>
          </p:nvPr>
        </p:nvGraphicFramePr>
        <p:xfrm>
          <a:off x="834161" y="4958482"/>
          <a:ext cx="4295406" cy="637096"/>
        </p:xfrm>
        <a:graphic>
          <a:graphicData uri="http://schemas.openxmlformats.org/drawingml/2006/table">
            <a:tbl>
              <a:tblPr firstRow="1" firstCol="1" bandRow="1"/>
              <a:tblGrid>
                <a:gridCol w="223136">
                  <a:extLst>
                    <a:ext uri="{9D8B030D-6E8A-4147-A177-3AD203B41FA5}">
                      <a16:colId xmlns:a16="http://schemas.microsoft.com/office/drawing/2014/main" val="20000"/>
                    </a:ext>
                  </a:extLst>
                </a:gridCol>
                <a:gridCol w="4072270">
                  <a:extLst>
                    <a:ext uri="{9D8B030D-6E8A-4147-A177-3AD203B41FA5}">
                      <a16:colId xmlns:a16="http://schemas.microsoft.com/office/drawing/2014/main" val="20001"/>
                    </a:ext>
                  </a:extLst>
                </a:gridCol>
              </a:tblGrid>
              <a:tr h="431997">
                <a:tc>
                  <a:txBody>
                    <a:bodyPr/>
                    <a:lstStyle/>
                    <a:p>
                      <a:pPr>
                        <a:lnSpc>
                          <a:spcPct val="107000"/>
                        </a:lnSpc>
                        <a:spcAft>
                          <a:spcPts val="0"/>
                        </a:spcAft>
                      </a:pPr>
                      <a:r>
                        <a:rPr lang="es-CO"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0070C0"/>
                    </a:solidFill>
                  </a:tcPr>
                </a:tc>
                <a:tc>
                  <a:txBody>
                    <a:bodyPr/>
                    <a:lstStyle/>
                    <a:p>
                      <a:pPr>
                        <a:lnSpc>
                          <a:spcPct val="107000"/>
                        </a:lnSpc>
                        <a:spcAft>
                          <a:spcPts val="0"/>
                        </a:spcAft>
                      </a:pPr>
                      <a:r>
                        <a:rPr lang="es-ES" sz="1100" noProof="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Este procedimiento elimina las burbujas de aire que puedan haberse creado dentro del sistema y en muchos casos resuelve el problema.</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0070C0"/>
                    </a:solidFill>
                  </a:tcPr>
                </a:tc>
                <a:extLst>
                  <a:ext uri="{0D108BD9-81ED-4DB2-BD59-A6C34878D82A}">
                    <a16:rowId xmlns:a16="http://schemas.microsoft.com/office/drawing/2014/main" val="10000"/>
                  </a:ext>
                </a:extLst>
              </a:tr>
            </a:tbl>
          </a:graphicData>
        </a:graphic>
      </p:graphicFrame>
      <p:grpSp>
        <p:nvGrpSpPr>
          <p:cNvPr id="12" name="Grupo 11"/>
          <p:cNvGrpSpPr/>
          <p:nvPr/>
        </p:nvGrpSpPr>
        <p:grpSpPr>
          <a:xfrm>
            <a:off x="1" y="-34583"/>
            <a:ext cx="12192000" cy="1100339"/>
            <a:chOff x="1" y="-34583"/>
            <a:chExt cx="12192000" cy="1100339"/>
          </a:xfrm>
        </p:grpSpPr>
        <p:pic>
          <p:nvPicPr>
            <p:cNvPr id="13" name="Image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4" name="Image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9" name="Imagem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707222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05255" y="2126718"/>
            <a:ext cx="720172" cy="64630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p:cNvGrpSpPr/>
          <p:nvPr/>
        </p:nvGrpSpPr>
        <p:grpSpPr>
          <a:xfrm rot="16200000">
            <a:off x="7533409" y="1700181"/>
            <a:ext cx="4125191" cy="3749948"/>
            <a:chOff x="8682570" y="1721512"/>
            <a:chExt cx="2830557" cy="2573079"/>
          </a:xfrm>
        </p:grpSpPr>
        <p:pic>
          <p:nvPicPr>
            <p:cNvPr id="5" name="Imagem 4"/>
            <p:cNvPicPr>
              <a:picLocks noChangeAspect="1"/>
            </p:cNvPicPr>
            <p:nvPr/>
          </p:nvPicPr>
          <p:blipFill rotWithShape="1">
            <a:blip r:embed="rId5"/>
            <a:srcRect t="16806" r="1004" b="15666"/>
            <a:stretch/>
          </p:blipFill>
          <p:spPr>
            <a:xfrm>
              <a:off x="8682570" y="1721512"/>
              <a:ext cx="2830557" cy="2573079"/>
            </a:xfrm>
            <a:prstGeom prst="rect">
              <a:avLst/>
            </a:prstGeom>
          </p:spPr>
        </p:pic>
        <p:sp>
          <p:nvSpPr>
            <p:cNvPr id="23" name="Seta para a direita 22"/>
            <p:cNvSpPr/>
            <p:nvPr/>
          </p:nvSpPr>
          <p:spPr>
            <a:xfrm rot="646448">
              <a:off x="9441505" y="2287960"/>
              <a:ext cx="574675" cy="486410"/>
            </a:xfrm>
            <a:prstGeom prst="rightArrow">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pt-BR" sz="1100" b="1" kern="0">
                  <a:solidFill>
                    <a:srgbClr val="FFFFFF"/>
                  </a:solidFill>
                  <a:ea typeface="Calibri" panose="020F0502020204030204" pitchFamily="34" charset="0"/>
                  <a:cs typeface="Times New Roman" panose="02020603050405020304" pitchFamily="18" charset="0"/>
                </a:rPr>
                <a:t>1</a:t>
              </a:r>
              <a:endParaRPr lang="pt-BR" sz="1100" kern="0">
                <a:solidFill>
                  <a:sysClr val="windowText" lastClr="000000"/>
                </a:solidFill>
                <a:ea typeface="Calibri" panose="020F0502020204030204" pitchFamily="34" charset="0"/>
                <a:cs typeface="Times New Roman" panose="02020603050405020304" pitchFamily="18" charset="0"/>
              </a:endParaRPr>
            </a:p>
          </p:txBody>
        </p:sp>
        <p:sp>
          <p:nvSpPr>
            <p:cNvPr id="24" name="Seta para a direita 23"/>
            <p:cNvSpPr/>
            <p:nvPr/>
          </p:nvSpPr>
          <p:spPr>
            <a:xfrm rot="646448">
              <a:off x="9437060" y="2774370"/>
              <a:ext cx="574675" cy="486410"/>
            </a:xfrm>
            <a:prstGeom prst="rightArrow">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pt-BR" sz="1100" b="1" kern="0">
                  <a:solidFill>
                    <a:srgbClr val="FFFFFF"/>
                  </a:solidFill>
                  <a:ea typeface="Calibri" panose="020F0502020204030204" pitchFamily="34" charset="0"/>
                  <a:cs typeface="Times New Roman" panose="02020603050405020304" pitchFamily="18" charset="0"/>
                </a:rPr>
                <a:t>2</a:t>
              </a:r>
              <a:endParaRPr lang="pt-BR" sz="1100" kern="0">
                <a:solidFill>
                  <a:sysClr val="windowText" lastClr="000000"/>
                </a:solidFill>
                <a:ea typeface="Calibri" panose="020F0502020204030204" pitchFamily="34" charset="0"/>
                <a:cs typeface="Times New Roman" panose="02020603050405020304" pitchFamily="18" charset="0"/>
              </a:endParaRPr>
            </a:p>
          </p:txBody>
        </p:sp>
      </p:grpSp>
      <p:graphicFrame>
        <p:nvGraphicFramePr>
          <p:cNvPr id="7" name="Tabela 6"/>
          <p:cNvGraphicFramePr>
            <a:graphicFrameLocks noGrp="1"/>
          </p:cNvGraphicFramePr>
          <p:nvPr>
            <p:extLst>
              <p:ext uri="{D42A27DB-BD31-4B8C-83A1-F6EECF244321}">
                <p14:modId xmlns:p14="http://schemas.microsoft.com/office/powerpoint/2010/main" val="817761697"/>
              </p:ext>
            </p:extLst>
          </p:nvPr>
        </p:nvGraphicFramePr>
        <p:xfrm>
          <a:off x="554120" y="2872750"/>
          <a:ext cx="5244007" cy="425831"/>
        </p:xfrm>
        <a:graphic>
          <a:graphicData uri="http://schemas.openxmlformats.org/drawingml/2006/table">
            <a:tbl>
              <a:tblPr firstRow="1" firstCol="1" bandRow="1"/>
              <a:tblGrid>
                <a:gridCol w="606048">
                  <a:extLst>
                    <a:ext uri="{9D8B030D-6E8A-4147-A177-3AD203B41FA5}">
                      <a16:colId xmlns:a16="http://schemas.microsoft.com/office/drawing/2014/main" val="20000"/>
                    </a:ext>
                  </a:extLst>
                </a:gridCol>
                <a:gridCol w="4637959">
                  <a:extLst>
                    <a:ext uri="{9D8B030D-6E8A-4147-A177-3AD203B41FA5}">
                      <a16:colId xmlns:a16="http://schemas.microsoft.com/office/drawing/2014/main" val="20001"/>
                    </a:ext>
                  </a:extLst>
                </a:gridCol>
              </a:tblGrid>
              <a:tr h="0">
                <a:tc>
                  <a:txBody>
                    <a:bodyPr/>
                    <a:lstStyle/>
                    <a:p>
                      <a:pPr>
                        <a:lnSpc>
                          <a:spcPct val="107000"/>
                        </a:lnSpc>
                        <a:spcAft>
                          <a:spcPts val="0"/>
                        </a:spcAft>
                      </a:pPr>
                      <a:r>
                        <a:rPr lang="es-AR" sz="10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000" noProof="0" dirty="0">
                          <a:effectLst/>
                          <a:latin typeface="Arial" panose="020B0604020202020204" pitchFamily="34" charset="0"/>
                          <a:ea typeface="Calibri" panose="020F0502020204030204" pitchFamily="34" charset="0"/>
                          <a:cs typeface="Times New Roman" panose="02020603050405020304" pitchFamily="18" charset="0"/>
                        </a:rPr>
                        <a:t>Si es necesario, apriete los tornillos Allen a ambos lados del acoplamiento con una llave Allen de 3 </a:t>
                      </a:r>
                      <a:r>
                        <a:rPr lang="es-ES" sz="1000" noProof="0" dirty="0" err="1">
                          <a:effectLst/>
                          <a:latin typeface="Arial" panose="020B0604020202020204" pitchFamily="34" charset="0"/>
                          <a:ea typeface="Calibri" panose="020F0502020204030204" pitchFamily="34" charset="0"/>
                          <a:cs typeface="Times New Roman" panose="02020603050405020304" pitchFamily="18" charset="0"/>
                        </a:rPr>
                        <a:t>mm.</a:t>
                      </a:r>
                      <a:endParaRPr lang="pt-BR"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8" name="Imagem 7"/>
          <p:cNvPicPr>
            <a:picLocks noChangeAspect="1"/>
          </p:cNvPicPr>
          <p:nvPr/>
        </p:nvPicPr>
        <p:blipFill>
          <a:blip r:embed="rId6"/>
          <a:stretch>
            <a:fillRect/>
          </a:stretch>
        </p:blipFill>
        <p:spPr>
          <a:xfrm>
            <a:off x="632206" y="2922138"/>
            <a:ext cx="365792" cy="335309"/>
          </a:xfrm>
          <a:prstGeom prst="rect">
            <a:avLst/>
          </a:prstGeom>
        </p:spPr>
      </p:pic>
      <p:sp>
        <p:nvSpPr>
          <p:cNvPr id="20"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27" name="CaixaDeTexto 26"/>
          <p:cNvSpPr txBox="1"/>
          <p:nvPr/>
        </p:nvSpPr>
        <p:spPr>
          <a:xfrm>
            <a:off x="554120" y="1715786"/>
            <a:ext cx="5244007" cy="923330"/>
          </a:xfrm>
          <a:prstGeom prst="rect">
            <a:avLst/>
          </a:prstGeom>
          <a:noFill/>
        </p:spPr>
        <p:txBody>
          <a:bodyPr wrap="square" rtlCol="0">
            <a:spAutoFit/>
          </a:bodyPr>
          <a:lstStyle/>
          <a:p>
            <a:pPr algn="just"/>
            <a:r>
              <a:rPr lang="es-ES" dirty="0">
                <a:solidFill>
                  <a:srgbClr val="E7E6E6">
                    <a:lumMod val="50000"/>
                  </a:srgbClr>
                </a:solidFill>
              </a:rPr>
              <a:t>5.6 Verificar que el acoplamiento bomba/motor esté transmitiendo eficientemente la rotación del eje del motor (Fig. 2)</a:t>
            </a:r>
            <a:endParaRPr lang="pt-BR" dirty="0">
              <a:solidFill>
                <a:srgbClr val="E7E6E6">
                  <a:lumMod val="50000"/>
                </a:srgbClr>
              </a:solidFill>
            </a:endParaRPr>
          </a:p>
        </p:txBody>
      </p:sp>
      <p:sp>
        <p:nvSpPr>
          <p:cNvPr id="28" name="Retângulo 27"/>
          <p:cNvSpPr/>
          <p:nvPr/>
        </p:nvSpPr>
        <p:spPr>
          <a:xfrm>
            <a:off x="7533409" y="5716366"/>
            <a:ext cx="4125191" cy="276999"/>
          </a:xfrm>
          <a:prstGeom prst="rect">
            <a:avLst/>
          </a:prstGeom>
        </p:spPr>
        <p:txBody>
          <a:bodyPr wrap="square">
            <a:spAutoFit/>
          </a:bodyPr>
          <a:lstStyle/>
          <a:p>
            <a:pPr algn="ctr"/>
            <a:r>
              <a:rPr lang="pt-BR" sz="1200" dirty="0">
                <a:solidFill>
                  <a:srgbClr val="E7E6E6">
                    <a:lumMod val="50000"/>
                  </a:srgbClr>
                </a:solidFill>
              </a:rPr>
              <a:t>Fig.2 – </a:t>
            </a:r>
            <a:r>
              <a:rPr lang="es-CO" sz="1200" dirty="0">
                <a:solidFill>
                  <a:srgbClr val="E7E6E6">
                    <a:lumMod val="50000"/>
                  </a:srgbClr>
                </a:solidFill>
              </a:rPr>
              <a:t>Acoplamiento bomba/motor</a:t>
            </a:r>
          </a:p>
        </p:txBody>
      </p:sp>
      <p:sp>
        <p:nvSpPr>
          <p:cNvPr id="29" name="CaixaDeTexto 28"/>
          <p:cNvSpPr txBox="1"/>
          <p:nvPr/>
        </p:nvSpPr>
        <p:spPr>
          <a:xfrm>
            <a:off x="554120" y="3458890"/>
            <a:ext cx="5244007" cy="923330"/>
          </a:xfrm>
          <a:prstGeom prst="rect">
            <a:avLst/>
          </a:prstGeom>
          <a:noFill/>
        </p:spPr>
        <p:txBody>
          <a:bodyPr wrap="square" rtlCol="0">
            <a:spAutoFit/>
          </a:bodyPr>
          <a:lstStyle/>
          <a:p>
            <a:pPr algn="just"/>
            <a:r>
              <a:rPr lang="es-ES" dirty="0">
                <a:solidFill>
                  <a:srgbClr val="E7E6E6">
                    <a:lumMod val="50000"/>
                  </a:srgbClr>
                </a:solidFill>
              </a:rPr>
              <a:t>Para comprobar que el acoplamiento es eficiente, la rotación del acoplamiento (flecha 1) debe ser igual a la rotación del eje (flecha 2)</a:t>
            </a:r>
            <a:endParaRPr lang="pt-BR" dirty="0">
              <a:solidFill>
                <a:srgbClr val="E7E6E6">
                  <a:lumMod val="50000"/>
                </a:srgbClr>
              </a:solidFill>
            </a:endParaRPr>
          </a:p>
        </p:txBody>
      </p:sp>
      <p:grpSp>
        <p:nvGrpSpPr>
          <p:cNvPr id="17" name="Grupo 16"/>
          <p:cNvGrpSpPr/>
          <p:nvPr/>
        </p:nvGrpSpPr>
        <p:grpSpPr>
          <a:xfrm>
            <a:off x="1" y="-34583"/>
            <a:ext cx="12192000" cy="1100339"/>
            <a:chOff x="1" y="-34583"/>
            <a:chExt cx="12192000" cy="1100339"/>
          </a:xfrm>
        </p:grpSpPr>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1" name="Imagem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31" name="Imagem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601962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t="9658" r="14582"/>
          <a:stretch/>
        </p:blipFill>
        <p:spPr>
          <a:xfrm>
            <a:off x="6337470" y="3126711"/>
            <a:ext cx="2209301" cy="3108531"/>
          </a:xfrm>
          <a:prstGeom prst="rect">
            <a:avLst/>
          </a:prstGeom>
        </p:spPr>
      </p:pic>
      <p:pic>
        <p:nvPicPr>
          <p:cNvPr id="5" name="Imagem 4"/>
          <p:cNvPicPr>
            <a:picLocks noChangeAspect="1"/>
          </p:cNvPicPr>
          <p:nvPr/>
        </p:nvPicPr>
        <p:blipFill rotWithShape="1">
          <a:blip r:embed="rId4"/>
          <a:srcRect r="40466"/>
          <a:stretch/>
        </p:blipFill>
        <p:spPr>
          <a:xfrm>
            <a:off x="8802554" y="3119254"/>
            <a:ext cx="1387753" cy="3122085"/>
          </a:xfrm>
          <a:prstGeom prst="rect">
            <a:avLst/>
          </a:prstGeom>
        </p:spPr>
      </p:pic>
      <p:sp>
        <p:nvSpPr>
          <p:cNvPr id="16"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9" name="CaixaDeTexto 18"/>
          <p:cNvSpPr txBox="1"/>
          <p:nvPr/>
        </p:nvSpPr>
        <p:spPr>
          <a:xfrm>
            <a:off x="554120" y="1715786"/>
            <a:ext cx="6203934" cy="1200329"/>
          </a:xfrm>
          <a:prstGeom prst="rect">
            <a:avLst/>
          </a:prstGeom>
          <a:noFill/>
        </p:spPr>
        <p:txBody>
          <a:bodyPr wrap="square" rtlCol="0">
            <a:spAutoFit/>
          </a:bodyPr>
          <a:lstStyle/>
          <a:p>
            <a:pPr algn="just"/>
            <a:r>
              <a:rPr lang="es-ES" dirty="0">
                <a:solidFill>
                  <a:srgbClr val="E7E6E6">
                    <a:lumMod val="50000"/>
                  </a:srgbClr>
                </a:solidFill>
              </a:rPr>
              <a:t>5.7. Verifique que la válvula de alivio funcione correctamente.</a:t>
            </a:r>
          </a:p>
          <a:p>
            <a:pPr algn="just"/>
            <a:r>
              <a:rPr lang="es-ES" dirty="0">
                <a:solidFill>
                  <a:srgbClr val="E7E6E6">
                    <a:lumMod val="50000"/>
                  </a:srgbClr>
                </a:solidFill>
              </a:rPr>
              <a:t>Para ubicar la válvula de alivio, abra la caja de aceite (Fig. 3) aflojando los tornillos que aseguran su tapa superior. Para aflojar los tornillos, utilice un destornillador.</a:t>
            </a:r>
            <a:endParaRPr lang="pt-BR" dirty="0">
              <a:solidFill>
                <a:srgbClr val="E7E6E6">
                  <a:lumMod val="50000"/>
                </a:srgbClr>
              </a:solidFill>
            </a:endParaRPr>
          </a:p>
        </p:txBody>
      </p:sp>
      <p:sp>
        <p:nvSpPr>
          <p:cNvPr id="23" name="Retângulo 22"/>
          <p:cNvSpPr/>
          <p:nvPr/>
        </p:nvSpPr>
        <p:spPr>
          <a:xfrm>
            <a:off x="8802554" y="6324215"/>
            <a:ext cx="1387753" cy="276999"/>
          </a:xfrm>
          <a:prstGeom prst="rect">
            <a:avLst/>
          </a:prstGeom>
        </p:spPr>
        <p:txBody>
          <a:bodyPr wrap="square">
            <a:spAutoFit/>
          </a:bodyPr>
          <a:lstStyle/>
          <a:p>
            <a:pPr algn="ctr"/>
            <a:r>
              <a:rPr lang="pt-BR" sz="1200" dirty="0">
                <a:solidFill>
                  <a:srgbClr val="E7E6E6">
                    <a:lumMod val="50000"/>
                  </a:srgbClr>
                </a:solidFill>
              </a:rPr>
              <a:t>Fig.5</a:t>
            </a:r>
          </a:p>
        </p:txBody>
      </p:sp>
      <p:sp>
        <p:nvSpPr>
          <p:cNvPr id="25" name="Retângulo 24"/>
          <p:cNvSpPr/>
          <p:nvPr/>
        </p:nvSpPr>
        <p:spPr>
          <a:xfrm>
            <a:off x="6620790" y="6295503"/>
            <a:ext cx="1764376" cy="276999"/>
          </a:xfrm>
          <a:prstGeom prst="rect">
            <a:avLst/>
          </a:prstGeom>
        </p:spPr>
        <p:txBody>
          <a:bodyPr wrap="square">
            <a:spAutoFit/>
          </a:bodyPr>
          <a:lstStyle/>
          <a:p>
            <a:pPr algn="ctr"/>
            <a:r>
              <a:rPr lang="pt-BR" sz="1200" dirty="0">
                <a:solidFill>
                  <a:srgbClr val="E7E6E6">
                    <a:lumMod val="50000"/>
                  </a:srgbClr>
                </a:solidFill>
              </a:rPr>
              <a:t>Fig.4</a:t>
            </a:r>
          </a:p>
        </p:txBody>
      </p:sp>
      <p:grpSp>
        <p:nvGrpSpPr>
          <p:cNvPr id="2" name="Grupo 1"/>
          <p:cNvGrpSpPr/>
          <p:nvPr/>
        </p:nvGrpSpPr>
        <p:grpSpPr>
          <a:xfrm>
            <a:off x="554120" y="3016529"/>
            <a:ext cx="2019301" cy="2846288"/>
            <a:chOff x="8851900" y="1447485"/>
            <a:chExt cx="2019301" cy="2846288"/>
          </a:xfrm>
        </p:grpSpPr>
        <p:pic>
          <p:nvPicPr>
            <p:cNvPr id="20" name="Imagem 19"/>
            <p:cNvPicPr>
              <a:picLocks noChangeAspect="1"/>
            </p:cNvPicPr>
            <p:nvPr/>
          </p:nvPicPr>
          <p:blipFill rotWithShape="1">
            <a:blip r:embed="rId5"/>
            <a:srcRect l="5856" t="13031" r="4550" b="2723"/>
            <a:stretch/>
          </p:blipFill>
          <p:spPr>
            <a:xfrm>
              <a:off x="8851900" y="1447485"/>
              <a:ext cx="2019300" cy="2514915"/>
            </a:xfrm>
            <a:prstGeom prst="rect">
              <a:avLst/>
            </a:prstGeom>
          </p:spPr>
        </p:pic>
        <p:sp>
          <p:nvSpPr>
            <p:cNvPr id="26" name="Retângulo 25"/>
            <p:cNvSpPr/>
            <p:nvPr/>
          </p:nvSpPr>
          <p:spPr>
            <a:xfrm>
              <a:off x="8851900" y="4016774"/>
              <a:ext cx="2019301" cy="276999"/>
            </a:xfrm>
            <a:prstGeom prst="rect">
              <a:avLst/>
            </a:prstGeom>
          </p:spPr>
          <p:txBody>
            <a:bodyPr wrap="square">
              <a:spAutoFit/>
            </a:bodyPr>
            <a:lstStyle/>
            <a:p>
              <a:pPr algn="ctr"/>
              <a:r>
                <a:rPr lang="pt-BR" sz="1200" dirty="0">
                  <a:solidFill>
                    <a:srgbClr val="E7E6E6">
                      <a:lumMod val="50000"/>
                    </a:srgbClr>
                  </a:solidFill>
                </a:rPr>
                <a:t>Fig.3 – Caja de aceite</a:t>
              </a:r>
            </a:p>
          </p:txBody>
        </p:sp>
      </p:grpSp>
      <p:graphicFrame>
        <p:nvGraphicFramePr>
          <p:cNvPr id="27" name="Tabela 26"/>
          <p:cNvGraphicFramePr>
            <a:graphicFrameLocks noGrp="1"/>
          </p:cNvGraphicFramePr>
          <p:nvPr>
            <p:extLst>
              <p:ext uri="{D42A27DB-BD31-4B8C-83A1-F6EECF244321}">
                <p14:modId xmlns:p14="http://schemas.microsoft.com/office/powerpoint/2010/main" val="848540104"/>
              </p:ext>
            </p:extLst>
          </p:nvPr>
        </p:nvGraphicFramePr>
        <p:xfrm>
          <a:off x="542366" y="6020958"/>
          <a:ext cx="4258233" cy="751967"/>
        </p:xfrm>
        <a:graphic>
          <a:graphicData uri="http://schemas.openxmlformats.org/drawingml/2006/table">
            <a:tbl>
              <a:tblPr firstRow="1" firstCol="1" bandRow="1"/>
              <a:tblGrid>
                <a:gridCol w="299209">
                  <a:extLst>
                    <a:ext uri="{9D8B030D-6E8A-4147-A177-3AD203B41FA5}">
                      <a16:colId xmlns:a16="http://schemas.microsoft.com/office/drawing/2014/main" val="20000"/>
                    </a:ext>
                  </a:extLst>
                </a:gridCol>
                <a:gridCol w="3959024">
                  <a:extLst>
                    <a:ext uri="{9D8B030D-6E8A-4147-A177-3AD203B41FA5}">
                      <a16:colId xmlns:a16="http://schemas.microsoft.com/office/drawing/2014/main" val="20001"/>
                    </a:ext>
                  </a:extLst>
                </a:gridCol>
              </a:tblGrid>
              <a:tr h="0">
                <a:tc>
                  <a:txBody>
                    <a:bodyPr/>
                    <a:lstStyle/>
                    <a:p>
                      <a:pPr>
                        <a:lnSpc>
                          <a:spcPct val="107000"/>
                        </a:lnSpc>
                        <a:spcAft>
                          <a:spcPts val="0"/>
                        </a:spcAft>
                      </a:pPr>
                      <a:r>
                        <a:rPr lang="es-AR" sz="1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marL="203200">
                        <a:lnSpc>
                          <a:spcPct val="107000"/>
                        </a:lnSpc>
                        <a:spcAft>
                          <a:spcPts val="0"/>
                        </a:spcAft>
                      </a:pPr>
                      <a:r>
                        <a:rPr lang="es-ES" sz="1000" noProof="0" dirty="0">
                          <a:effectLst/>
                          <a:latin typeface="Arial" panose="020B0604020202020204" pitchFamily="34" charset="0"/>
                          <a:ea typeface="Calibri" panose="020F0502020204030204" pitchFamily="34" charset="0"/>
                          <a:cs typeface="Times New Roman" panose="02020603050405020304" pitchFamily="18" charset="0"/>
                        </a:rPr>
                        <a:t>Si es necesario, ajustar la estanqueidad de la válvula con la ayuda de un manómetro, girándola para restablecer un correcto flujo hidráulico. La presión debe ser como máximo de 55 </a:t>
                      </a:r>
                      <a:r>
                        <a:rPr lang="es-ES" sz="1000" noProof="0" dirty="0" err="1">
                          <a:effectLst/>
                          <a:latin typeface="Arial" panose="020B0604020202020204" pitchFamily="34" charset="0"/>
                          <a:ea typeface="Calibri" panose="020F0502020204030204" pitchFamily="34" charset="0"/>
                          <a:cs typeface="Times New Roman" panose="02020603050405020304" pitchFamily="18" charset="0"/>
                        </a:rPr>
                        <a:t>kgf</a:t>
                      </a:r>
                      <a:r>
                        <a:rPr lang="es-ES" sz="1000" noProof="0" dirty="0">
                          <a:effectLst/>
                          <a:latin typeface="Arial" panose="020B0604020202020204" pitchFamily="34" charset="0"/>
                          <a:ea typeface="Calibri" panose="020F0502020204030204" pitchFamily="34" charset="0"/>
                          <a:cs typeface="Times New Roman" panose="02020603050405020304" pitchFamily="18" charset="0"/>
                        </a:rPr>
                        <a:t>/cm².</a:t>
                      </a:r>
                      <a:endParaRPr lang="pt-BR"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28" name="Imagem 27"/>
          <p:cNvPicPr>
            <a:picLocks noChangeAspect="1"/>
          </p:cNvPicPr>
          <p:nvPr/>
        </p:nvPicPr>
        <p:blipFill>
          <a:blip r:embed="rId6"/>
          <a:stretch>
            <a:fillRect/>
          </a:stretch>
        </p:blipFill>
        <p:spPr>
          <a:xfrm>
            <a:off x="665480" y="6143083"/>
            <a:ext cx="365792" cy="335309"/>
          </a:xfrm>
          <a:prstGeom prst="rect">
            <a:avLst/>
          </a:prstGeom>
        </p:spPr>
      </p:pic>
      <p:sp>
        <p:nvSpPr>
          <p:cNvPr id="29" name="CaixaDeTexto 28"/>
          <p:cNvSpPr txBox="1"/>
          <p:nvPr/>
        </p:nvSpPr>
        <p:spPr>
          <a:xfrm>
            <a:off x="4168746" y="3801349"/>
            <a:ext cx="2168724" cy="923330"/>
          </a:xfrm>
          <a:prstGeom prst="rect">
            <a:avLst/>
          </a:prstGeom>
          <a:noFill/>
        </p:spPr>
        <p:txBody>
          <a:bodyPr wrap="square" rtlCol="0">
            <a:spAutoFit/>
          </a:bodyPr>
          <a:lstStyle/>
          <a:p>
            <a:pPr algn="r"/>
            <a:r>
              <a:rPr lang="es-ES" dirty="0">
                <a:solidFill>
                  <a:srgbClr val="E7E6E6">
                    <a:lumMod val="50000"/>
                  </a:srgbClr>
                </a:solidFill>
              </a:rPr>
              <a:t>Nota: Modelo de manómetro utilizado en pruebas de mesa.</a:t>
            </a:r>
          </a:p>
        </p:txBody>
      </p:sp>
      <p:sp>
        <p:nvSpPr>
          <p:cNvPr id="30" name="CaixaDeTexto 29"/>
          <p:cNvSpPr txBox="1"/>
          <p:nvPr/>
        </p:nvSpPr>
        <p:spPr>
          <a:xfrm>
            <a:off x="10190307" y="3524350"/>
            <a:ext cx="1586586" cy="2308324"/>
          </a:xfrm>
          <a:prstGeom prst="rect">
            <a:avLst/>
          </a:prstGeom>
          <a:noFill/>
        </p:spPr>
        <p:txBody>
          <a:bodyPr wrap="square" rtlCol="0">
            <a:spAutoFit/>
          </a:bodyPr>
          <a:lstStyle/>
          <a:p>
            <a:r>
              <a:rPr lang="es-ES" dirty="0">
                <a:solidFill>
                  <a:srgbClr val="E7E6E6">
                    <a:lumMod val="50000"/>
                  </a:srgbClr>
                </a:solidFill>
              </a:rPr>
              <a:t>Nota: Para realizar la prueba se debe colocar una adaptación en el manómetro.</a:t>
            </a:r>
            <a:r>
              <a:rPr lang="pt-BR" dirty="0">
                <a:solidFill>
                  <a:srgbClr val="E7E6E6">
                    <a:lumMod val="50000"/>
                  </a:srgbClr>
                </a:solidFill>
              </a:rPr>
              <a:t>.</a:t>
            </a:r>
          </a:p>
        </p:txBody>
      </p:sp>
      <p:graphicFrame>
        <p:nvGraphicFramePr>
          <p:cNvPr id="32" name="Tabela 31"/>
          <p:cNvGraphicFramePr>
            <a:graphicFrameLocks noGrp="1"/>
          </p:cNvGraphicFramePr>
          <p:nvPr>
            <p:extLst>
              <p:ext uri="{D42A27DB-BD31-4B8C-83A1-F6EECF244321}">
                <p14:modId xmlns:p14="http://schemas.microsoft.com/office/powerpoint/2010/main" val="37089315"/>
              </p:ext>
            </p:extLst>
          </p:nvPr>
        </p:nvGraphicFramePr>
        <p:xfrm>
          <a:off x="6935598" y="1809869"/>
          <a:ext cx="4841295" cy="816483"/>
        </p:xfrm>
        <a:graphic>
          <a:graphicData uri="http://schemas.openxmlformats.org/drawingml/2006/table">
            <a:tbl>
              <a:tblPr firstRow="1" firstCol="1" bandRow="1"/>
              <a:tblGrid>
                <a:gridCol w="4841295">
                  <a:extLst>
                    <a:ext uri="{9D8B030D-6E8A-4147-A177-3AD203B41FA5}">
                      <a16:colId xmlns:a16="http://schemas.microsoft.com/office/drawing/2014/main" val="20000"/>
                    </a:ext>
                  </a:extLst>
                </a:gridCol>
              </a:tblGrid>
              <a:tr h="0">
                <a:tc>
                  <a:txBody>
                    <a:bodyPr/>
                    <a:lstStyle/>
                    <a:p>
                      <a:pPr algn="ctr">
                        <a:lnSpc>
                          <a:spcPct val="107000"/>
                        </a:lnSpc>
                        <a:spcAft>
                          <a:spcPts val="0"/>
                        </a:spcAft>
                      </a:pPr>
                      <a:r>
                        <a:rPr lang="es-ES" sz="1100" noProof="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 válvula de alivio sólo debe operar al final de cada movimiento, devolviendo el fluido a la caja. Si el flujo regresa a la caja de aceite en cualquier otro momento, será necesario ajustar la estanqueidad de la válvula.</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0070C0"/>
                    </a:solidFill>
                  </a:tcPr>
                </a:tc>
                <a:extLst>
                  <a:ext uri="{0D108BD9-81ED-4DB2-BD59-A6C34878D82A}">
                    <a16:rowId xmlns:a16="http://schemas.microsoft.com/office/drawing/2014/main" val="10000"/>
                  </a:ext>
                </a:extLst>
              </a:tr>
            </a:tbl>
          </a:graphicData>
        </a:graphic>
      </p:graphicFrame>
      <p:grpSp>
        <p:nvGrpSpPr>
          <p:cNvPr id="12" name="Grupo 11"/>
          <p:cNvGrpSpPr/>
          <p:nvPr/>
        </p:nvGrpSpPr>
        <p:grpSpPr>
          <a:xfrm>
            <a:off x="1031272" y="4528475"/>
            <a:ext cx="1415823" cy="826024"/>
            <a:chOff x="5259020" y="3068320"/>
            <a:chExt cx="1415823" cy="826024"/>
          </a:xfrm>
        </p:grpSpPr>
        <p:sp>
          <p:nvSpPr>
            <p:cNvPr id="35" name="Seta para a direita 34"/>
            <p:cNvSpPr/>
            <p:nvPr/>
          </p:nvSpPr>
          <p:spPr>
            <a:xfrm rot="13246027">
              <a:off x="5390833" y="3068320"/>
              <a:ext cx="466725" cy="2095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solidFill>
                  <a:prstClr val="white"/>
                </a:solidFill>
              </a:endParaRPr>
            </a:p>
          </p:txBody>
        </p:sp>
        <p:sp>
          <p:nvSpPr>
            <p:cNvPr id="36" name="Retângulo 35"/>
            <p:cNvSpPr/>
            <p:nvPr/>
          </p:nvSpPr>
          <p:spPr>
            <a:xfrm>
              <a:off x="5259020" y="3408679"/>
              <a:ext cx="1415823" cy="485665"/>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200" dirty="0">
                  <a:solidFill>
                    <a:srgbClr val="E7E6E6">
                      <a:lumMod val="50000"/>
                    </a:srgbClr>
                  </a:solidFill>
                  <a:ea typeface="Calibri" panose="020F0502020204030204" pitchFamily="34" charset="0"/>
                  <a:cs typeface="Times New Roman" panose="02020603050405020304" pitchFamily="18" charset="0"/>
                </a:rPr>
                <a:t>Salida de la válvula de alivio</a:t>
              </a:r>
              <a:endParaRPr lang="pt-BR" sz="1200" dirty="0">
                <a:solidFill>
                  <a:srgbClr val="E7E6E6">
                    <a:lumMod val="50000"/>
                  </a:srgbClr>
                </a:solidFill>
                <a:ea typeface="Calibri" panose="020F0502020204030204" pitchFamily="34" charset="0"/>
                <a:cs typeface="Times New Roman" panose="02020603050405020304" pitchFamily="18" charset="0"/>
              </a:endParaRPr>
            </a:p>
          </p:txBody>
        </p:sp>
      </p:grpSp>
      <p:grpSp>
        <p:nvGrpSpPr>
          <p:cNvPr id="24" name="Grupo 23"/>
          <p:cNvGrpSpPr/>
          <p:nvPr/>
        </p:nvGrpSpPr>
        <p:grpSpPr>
          <a:xfrm>
            <a:off x="1" y="-34583"/>
            <a:ext cx="12192000" cy="1100339"/>
            <a:chOff x="1" y="-34583"/>
            <a:chExt cx="12192000" cy="1100339"/>
          </a:xfrm>
        </p:grpSpPr>
        <p:pic>
          <p:nvPicPr>
            <p:cNvPr id="33" name="Imagem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34" name="Imagem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40" name="Imagem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425005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grpSp>
        <p:nvGrpSpPr>
          <p:cNvPr id="2" name="Grupo 1"/>
          <p:cNvGrpSpPr/>
          <p:nvPr/>
        </p:nvGrpSpPr>
        <p:grpSpPr>
          <a:xfrm>
            <a:off x="8379855" y="1644590"/>
            <a:ext cx="3429000" cy="4731910"/>
            <a:chOff x="8379855" y="1644590"/>
            <a:chExt cx="3429000" cy="4731910"/>
          </a:xfrm>
        </p:grpSpPr>
        <p:sp>
          <p:nvSpPr>
            <p:cNvPr id="10" name="Retângulo 9"/>
            <p:cNvSpPr/>
            <p:nvPr/>
          </p:nvSpPr>
          <p:spPr>
            <a:xfrm>
              <a:off x="8379855" y="6099501"/>
              <a:ext cx="3428999" cy="276999"/>
            </a:xfrm>
            <a:prstGeom prst="rect">
              <a:avLst/>
            </a:prstGeom>
          </p:spPr>
          <p:txBody>
            <a:bodyPr wrap="square">
              <a:spAutoFit/>
            </a:bodyPr>
            <a:lstStyle/>
            <a:p>
              <a:pPr algn="ctr"/>
              <a:r>
                <a:rPr lang="pt-BR" sz="1200" dirty="0">
                  <a:solidFill>
                    <a:srgbClr val="E7E6E6">
                      <a:lumMod val="50000"/>
                    </a:srgbClr>
                  </a:solidFill>
                </a:rPr>
                <a:t>Fig.6</a:t>
              </a:r>
            </a:p>
          </p:txBody>
        </p:sp>
        <p:pic>
          <p:nvPicPr>
            <p:cNvPr id="11" name="Imagem 10"/>
            <p:cNvPicPr>
              <a:picLocks noChangeAspect="1"/>
            </p:cNvPicPr>
            <p:nvPr/>
          </p:nvPicPr>
          <p:blipFill rotWithShape="1">
            <a:blip r:embed="rId3"/>
            <a:srcRect l="3074" t="20280" r="20661" b="6718"/>
            <a:stretch/>
          </p:blipFill>
          <p:spPr>
            <a:xfrm>
              <a:off x="8379855" y="1644590"/>
              <a:ext cx="3429000" cy="4376368"/>
            </a:xfrm>
            <a:prstGeom prst="rect">
              <a:avLst/>
            </a:prstGeom>
          </p:spPr>
        </p:pic>
      </p:grpSp>
      <p:sp>
        <p:nvSpPr>
          <p:cNvPr id="15" name="CaixaDeTexto 14"/>
          <p:cNvSpPr txBox="1"/>
          <p:nvPr/>
        </p:nvSpPr>
        <p:spPr>
          <a:xfrm>
            <a:off x="3466214" y="3832774"/>
            <a:ext cx="4632422" cy="1200329"/>
          </a:xfrm>
          <a:prstGeom prst="rect">
            <a:avLst/>
          </a:prstGeom>
          <a:noFill/>
        </p:spPr>
        <p:txBody>
          <a:bodyPr wrap="square" rtlCol="0">
            <a:spAutoFit/>
          </a:bodyPr>
          <a:lstStyle/>
          <a:p>
            <a:pPr algn="just"/>
            <a:r>
              <a:rPr lang="es-ES" dirty="0">
                <a:solidFill>
                  <a:srgbClr val="E7E6E6">
                    <a:lumMod val="50000"/>
                  </a:srgbClr>
                </a:solidFill>
              </a:rPr>
              <a:t>Nota: El manómetro se coloca en la conexión que está fijada a la válvula de alivio, es decir, en el elemento que está en la parte exterior de la caja de aceite.</a:t>
            </a:r>
          </a:p>
        </p:txBody>
      </p:sp>
      <p:sp>
        <p:nvSpPr>
          <p:cNvPr id="18" name="CaixaDeTexto 17"/>
          <p:cNvSpPr txBox="1"/>
          <p:nvPr/>
        </p:nvSpPr>
        <p:spPr>
          <a:xfrm>
            <a:off x="554119" y="1715786"/>
            <a:ext cx="6621381" cy="923330"/>
          </a:xfrm>
          <a:prstGeom prst="rect">
            <a:avLst/>
          </a:prstGeom>
          <a:noFill/>
        </p:spPr>
        <p:txBody>
          <a:bodyPr wrap="square" rtlCol="0">
            <a:spAutoFit/>
          </a:bodyPr>
          <a:lstStyle/>
          <a:p>
            <a:pPr algn="just"/>
            <a:r>
              <a:rPr lang="es-ES" dirty="0">
                <a:solidFill>
                  <a:srgbClr val="E7E6E6">
                    <a:lumMod val="50000"/>
                  </a:srgbClr>
                </a:solidFill>
              </a:rPr>
              <a:t>5.8 Ajuste de la válvula de alivio</a:t>
            </a:r>
          </a:p>
          <a:p>
            <a:pPr algn="just"/>
            <a:r>
              <a:rPr lang="es-ES" dirty="0">
                <a:solidFill>
                  <a:srgbClr val="E7E6E6">
                    <a:lumMod val="50000"/>
                  </a:srgbClr>
                </a:solidFill>
              </a:rPr>
              <a:t>Coloque el manómetro en el adaptador en el exterior de la caja de aceptación (ver Fig. 6).</a:t>
            </a:r>
          </a:p>
        </p:txBody>
      </p:sp>
      <p:grpSp>
        <p:nvGrpSpPr>
          <p:cNvPr id="12" name="Grupo 11"/>
          <p:cNvGrpSpPr/>
          <p:nvPr/>
        </p:nvGrpSpPr>
        <p:grpSpPr>
          <a:xfrm>
            <a:off x="1" y="-34583"/>
            <a:ext cx="12192000" cy="1100339"/>
            <a:chOff x="1" y="-34583"/>
            <a:chExt cx="12192000" cy="1100339"/>
          </a:xfrm>
        </p:grpSpPr>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9" name="Imagem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4238279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grpSp>
        <p:nvGrpSpPr>
          <p:cNvPr id="2" name="Grupo 1"/>
          <p:cNvGrpSpPr/>
          <p:nvPr/>
        </p:nvGrpSpPr>
        <p:grpSpPr>
          <a:xfrm>
            <a:off x="8145049" y="2509846"/>
            <a:ext cx="3356261" cy="3302744"/>
            <a:chOff x="8943455" y="3970664"/>
            <a:chExt cx="2483427" cy="2443828"/>
          </a:xfrm>
        </p:grpSpPr>
        <p:pic>
          <p:nvPicPr>
            <p:cNvPr id="9" name="Imagem 8"/>
            <p:cNvPicPr>
              <a:picLocks noChangeAspect="1"/>
            </p:cNvPicPr>
            <p:nvPr/>
          </p:nvPicPr>
          <p:blipFill rotWithShape="1">
            <a:blip r:embed="rId3"/>
            <a:srcRect l="3794" r="6738"/>
            <a:stretch/>
          </p:blipFill>
          <p:spPr>
            <a:xfrm>
              <a:off x="8943455" y="3970664"/>
              <a:ext cx="2483427" cy="2105358"/>
            </a:xfrm>
            <a:prstGeom prst="rect">
              <a:avLst/>
            </a:prstGeom>
          </p:spPr>
        </p:pic>
        <p:sp>
          <p:nvSpPr>
            <p:cNvPr id="10" name="Retângulo 9"/>
            <p:cNvSpPr/>
            <p:nvPr/>
          </p:nvSpPr>
          <p:spPr>
            <a:xfrm>
              <a:off x="8943455" y="6137493"/>
              <a:ext cx="2462646" cy="276999"/>
            </a:xfrm>
            <a:prstGeom prst="rect">
              <a:avLst/>
            </a:prstGeom>
          </p:spPr>
          <p:txBody>
            <a:bodyPr wrap="square">
              <a:spAutoFit/>
            </a:bodyPr>
            <a:lstStyle/>
            <a:p>
              <a:pPr algn="ctr"/>
              <a:r>
                <a:rPr lang="pt-BR" sz="1200" dirty="0">
                  <a:solidFill>
                    <a:srgbClr val="E7E6E6">
                      <a:lumMod val="50000"/>
                    </a:srgbClr>
                  </a:solidFill>
                </a:rPr>
                <a:t>Fig.7</a:t>
              </a:r>
            </a:p>
          </p:txBody>
        </p:sp>
      </p:grpSp>
      <p:sp>
        <p:nvSpPr>
          <p:cNvPr id="12" name="CaixaDeTexto 11"/>
          <p:cNvSpPr txBox="1"/>
          <p:nvPr/>
        </p:nvSpPr>
        <p:spPr>
          <a:xfrm>
            <a:off x="502007" y="2396270"/>
            <a:ext cx="7230981" cy="3416320"/>
          </a:xfrm>
          <a:prstGeom prst="rect">
            <a:avLst/>
          </a:prstGeom>
          <a:noFill/>
        </p:spPr>
        <p:txBody>
          <a:bodyPr wrap="square" rtlCol="0">
            <a:spAutoFit/>
          </a:bodyPr>
          <a:lstStyle/>
          <a:p>
            <a:pPr algn="just"/>
            <a:r>
              <a:rPr lang="es-ES" dirty="0">
                <a:solidFill>
                  <a:srgbClr val="E7E6E6">
                    <a:lumMod val="50000"/>
                  </a:srgbClr>
                </a:solidFill>
              </a:rPr>
              <a:t>Después de colocar el manómetro, realice cualquier movimiento sobre la mesa para medir la presión. La presión especificada es 55 </a:t>
            </a:r>
            <a:r>
              <a:rPr lang="es-ES" dirty="0" err="1">
                <a:solidFill>
                  <a:srgbClr val="E7E6E6">
                    <a:lumMod val="50000"/>
                  </a:srgbClr>
                </a:solidFill>
              </a:rPr>
              <a:t>kgf</a:t>
            </a:r>
            <a:r>
              <a:rPr lang="es-ES" dirty="0">
                <a:solidFill>
                  <a:srgbClr val="E7E6E6">
                    <a:lumMod val="50000"/>
                  </a:srgbClr>
                </a:solidFill>
              </a:rPr>
              <a:t>/cm². </a:t>
            </a:r>
          </a:p>
          <a:p>
            <a:pPr algn="just"/>
            <a:r>
              <a:rPr lang="es-ES" dirty="0">
                <a:solidFill>
                  <a:srgbClr val="E7E6E6">
                    <a:lumMod val="50000"/>
                  </a:srgbClr>
                </a:solidFill>
              </a:rPr>
              <a:t>¡No puede estar por debajo o por encima de este valor!</a:t>
            </a:r>
          </a:p>
          <a:p>
            <a:pPr algn="just"/>
            <a:r>
              <a:rPr lang="es-ES" dirty="0">
                <a:solidFill>
                  <a:srgbClr val="E7E6E6">
                    <a:lumMod val="50000"/>
                  </a:srgbClr>
                </a:solidFill>
              </a:rPr>
              <a:t>Si la presión está por debajo del valor especificado, apriete el tornillo indicado en la Fig. 7, si la presión está por encima del valor, afloje el tornillo indicado en la Fig. 7.</a:t>
            </a:r>
          </a:p>
          <a:p>
            <a:pPr algn="just"/>
            <a:endParaRPr lang="es-ES" dirty="0">
              <a:solidFill>
                <a:srgbClr val="E7E6E6">
                  <a:lumMod val="50000"/>
                </a:srgbClr>
              </a:solidFill>
            </a:endParaRPr>
          </a:p>
          <a:p>
            <a:pPr algn="just"/>
            <a:r>
              <a:rPr lang="es-ES" dirty="0">
                <a:solidFill>
                  <a:srgbClr val="E7E6E6">
                    <a:lumMod val="50000"/>
                  </a:srgbClr>
                </a:solidFill>
              </a:rPr>
              <a:t>Después del ajuste, apriete la tuerca del tornillo en la válvula de alivio.</a:t>
            </a:r>
          </a:p>
          <a:p>
            <a:pPr algn="just"/>
            <a:r>
              <a:rPr lang="es-ES" dirty="0">
                <a:solidFill>
                  <a:srgbClr val="E7E6E6">
                    <a:lumMod val="50000"/>
                  </a:srgbClr>
                </a:solidFill>
              </a:rPr>
              <a:t>(dentro de la caja de aceite).</a:t>
            </a:r>
          </a:p>
          <a:p>
            <a:pPr algn="just"/>
            <a:endParaRPr lang="es-ES" dirty="0">
              <a:solidFill>
                <a:srgbClr val="E7E6E6">
                  <a:lumMod val="50000"/>
                </a:srgbClr>
              </a:solidFill>
            </a:endParaRPr>
          </a:p>
          <a:p>
            <a:pPr algn="just"/>
            <a:r>
              <a:rPr lang="es-ES" dirty="0">
                <a:solidFill>
                  <a:srgbClr val="E7E6E6">
                    <a:lumMod val="50000"/>
                  </a:srgbClr>
                </a:solidFill>
              </a:rPr>
              <a:t>Vuelva a realizar la prueba después de apretar la tuerca de la válvula de alivio, ya que la presión puede aumentar o disminuir después de apretarla.</a:t>
            </a:r>
            <a:endParaRPr lang="pt-BR" dirty="0">
              <a:solidFill>
                <a:srgbClr val="E7E6E6">
                  <a:lumMod val="50000"/>
                </a:srgbClr>
              </a:solidFill>
            </a:endParaRPr>
          </a:p>
        </p:txBody>
      </p:sp>
      <p:sp>
        <p:nvSpPr>
          <p:cNvPr id="3" name="Seta para baixo 2"/>
          <p:cNvSpPr/>
          <p:nvPr/>
        </p:nvSpPr>
        <p:spPr>
          <a:xfrm rot="5400000">
            <a:off x="9462977" y="3927568"/>
            <a:ext cx="382772" cy="64858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6" name="Grupo 15"/>
          <p:cNvGrpSpPr/>
          <p:nvPr/>
        </p:nvGrpSpPr>
        <p:grpSpPr>
          <a:xfrm>
            <a:off x="1" y="-34583"/>
            <a:ext cx="12192000" cy="1100339"/>
            <a:chOff x="1" y="-34583"/>
            <a:chExt cx="12192000" cy="1100339"/>
          </a:xfrm>
        </p:grpSpPr>
        <p:pic>
          <p:nvPicPr>
            <p:cNvPr id="17" name="Image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8" name="Image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9" name="Imagem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490899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554119" y="1715786"/>
            <a:ext cx="5244008" cy="3416320"/>
          </a:xfrm>
          <a:prstGeom prst="rect">
            <a:avLst/>
          </a:prstGeom>
          <a:noFill/>
        </p:spPr>
        <p:txBody>
          <a:bodyPr wrap="square" rtlCol="0">
            <a:spAutoFit/>
          </a:bodyPr>
          <a:lstStyle/>
          <a:p>
            <a:pPr algn="just"/>
            <a:r>
              <a:rPr lang="es-ES" dirty="0">
                <a:solidFill>
                  <a:srgbClr val="E7E6E6">
                    <a:lumMod val="50000"/>
                  </a:srgbClr>
                </a:solidFill>
              </a:rPr>
              <a:t>VIBRACIONES/RUIDOS AL OPERAR EL EQUIPO</a:t>
            </a:r>
          </a:p>
          <a:p>
            <a:pPr algn="just"/>
            <a:endParaRPr lang="es-ES" dirty="0">
              <a:solidFill>
                <a:srgbClr val="E7E6E6">
                  <a:lumMod val="50000"/>
                </a:srgbClr>
              </a:solidFill>
            </a:endParaRPr>
          </a:p>
          <a:p>
            <a:pPr algn="just"/>
            <a:r>
              <a:rPr lang="es-ES" dirty="0">
                <a:solidFill>
                  <a:srgbClr val="E7E6E6">
                    <a:lumMod val="50000"/>
                  </a:srgbClr>
                </a:solidFill>
              </a:rPr>
              <a:t>Las vibraciones o los ruidos fuertes pueden indicar una mala alineación entre la bomba y el motor.</a:t>
            </a:r>
          </a:p>
          <a:p>
            <a:pPr algn="just"/>
            <a:endParaRPr lang="es-ES" dirty="0">
              <a:solidFill>
                <a:srgbClr val="E7E6E6">
                  <a:lumMod val="50000"/>
                </a:srgbClr>
              </a:solidFill>
            </a:endParaRPr>
          </a:p>
          <a:p>
            <a:pPr algn="just"/>
            <a:r>
              <a:rPr lang="es-ES" dirty="0">
                <a:solidFill>
                  <a:srgbClr val="E7E6E6">
                    <a:lumMod val="50000"/>
                  </a:srgbClr>
                </a:solidFill>
              </a:rPr>
              <a:t>5.9 Desmontaje del carenado trasero (Fig. 1)</a:t>
            </a:r>
          </a:p>
          <a:p>
            <a:pPr algn="just"/>
            <a:endParaRPr lang="es-ES" dirty="0">
              <a:solidFill>
                <a:srgbClr val="E7E6E6">
                  <a:lumMod val="50000"/>
                </a:srgbClr>
              </a:solidFill>
            </a:endParaRPr>
          </a:p>
          <a:p>
            <a:pPr algn="just"/>
            <a:r>
              <a:rPr lang="es-ES" dirty="0">
                <a:solidFill>
                  <a:srgbClr val="E7E6E6">
                    <a:lumMod val="50000"/>
                  </a:srgbClr>
                </a:solidFill>
              </a:rPr>
              <a:t>5.10 Ubique el eje entre la bomba y el motor y forzarlo manualmente para que se mueva con menor esfuerzo.</a:t>
            </a:r>
          </a:p>
          <a:p>
            <a:pPr algn="just"/>
            <a:r>
              <a:rPr lang="es-ES" dirty="0">
                <a:solidFill>
                  <a:srgbClr val="E7E6E6">
                    <a:lumMod val="50000"/>
                  </a:srgbClr>
                </a:solidFill>
              </a:rPr>
              <a:t>Una vez logrado un rendimiento satisfactorio, apriete los tornillos Allen que conectan los dos componentes.</a:t>
            </a:r>
            <a:endParaRPr lang="pt-BR" dirty="0">
              <a:solidFill>
                <a:srgbClr val="E7E6E6">
                  <a:lumMod val="50000"/>
                </a:srgbClr>
              </a:solidFill>
            </a:endParaRPr>
          </a:p>
        </p:txBody>
      </p:sp>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pic>
        <p:nvPicPr>
          <p:cNvPr id="2" name="Imagem 1"/>
          <p:cNvPicPr>
            <a:picLocks noChangeAspect="1"/>
          </p:cNvPicPr>
          <p:nvPr/>
        </p:nvPicPr>
        <p:blipFill>
          <a:blip r:embed="rId3"/>
          <a:stretch>
            <a:fillRect/>
          </a:stretch>
        </p:blipFill>
        <p:spPr>
          <a:xfrm>
            <a:off x="7251596" y="1519230"/>
            <a:ext cx="3749365" cy="4127350"/>
          </a:xfrm>
          <a:prstGeom prst="rect">
            <a:avLst/>
          </a:prstGeom>
        </p:spPr>
      </p:pic>
      <p:sp>
        <p:nvSpPr>
          <p:cNvPr id="15" name="Seta para baixo 14"/>
          <p:cNvSpPr/>
          <p:nvPr/>
        </p:nvSpPr>
        <p:spPr>
          <a:xfrm rot="2247620">
            <a:off x="9037580" y="2585670"/>
            <a:ext cx="382772" cy="64858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Grupo 9"/>
          <p:cNvGrpSpPr/>
          <p:nvPr/>
        </p:nvGrpSpPr>
        <p:grpSpPr>
          <a:xfrm>
            <a:off x="1" y="-34583"/>
            <a:ext cx="12192000" cy="1100339"/>
            <a:chOff x="1" y="-34583"/>
            <a:chExt cx="12192000" cy="1100339"/>
          </a:xfrm>
        </p:grpSpPr>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2" name="Image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9" name="Imagem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978386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943938832"/>
              </p:ext>
            </p:extLst>
          </p:nvPr>
        </p:nvGraphicFramePr>
        <p:xfrm>
          <a:off x="554118" y="6038489"/>
          <a:ext cx="7389731" cy="457708"/>
        </p:xfrm>
        <a:graphic>
          <a:graphicData uri="http://schemas.openxmlformats.org/drawingml/2006/table">
            <a:tbl>
              <a:tblPr firstRow="1" firstCol="1" bandRow="1"/>
              <a:tblGrid>
                <a:gridCol w="832351">
                  <a:extLst>
                    <a:ext uri="{9D8B030D-6E8A-4147-A177-3AD203B41FA5}">
                      <a16:colId xmlns:a16="http://schemas.microsoft.com/office/drawing/2014/main" val="20000"/>
                    </a:ext>
                  </a:extLst>
                </a:gridCol>
                <a:gridCol w="6557380">
                  <a:extLst>
                    <a:ext uri="{9D8B030D-6E8A-4147-A177-3AD203B41FA5}">
                      <a16:colId xmlns:a16="http://schemas.microsoft.com/office/drawing/2014/main" val="20001"/>
                    </a:ext>
                  </a:extLst>
                </a:gridCol>
              </a:tblGrid>
              <a:tr h="0">
                <a:tc>
                  <a:txBody>
                    <a:bodyPr/>
                    <a:lstStyle/>
                    <a:p>
                      <a:pPr>
                        <a:lnSpc>
                          <a:spcPct val="107000"/>
                        </a:lnSpc>
                        <a:spcAft>
                          <a:spcPts val="0"/>
                        </a:spcAft>
                      </a:pPr>
                      <a:r>
                        <a:rPr lang="es-AR" sz="1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100" noProof="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El llenado de aceite se debe realizar con todos los pistones en posición retraída, es decir, en el punto más bajo de la carrera de cada movimiento (espalda, piernas, elevación, lateral y Trendelenburg).</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4" name="Imagem 3"/>
          <p:cNvPicPr>
            <a:picLocks noChangeAspect="1"/>
          </p:cNvPicPr>
          <p:nvPr/>
        </p:nvPicPr>
        <p:blipFill>
          <a:blip r:embed="rId3"/>
          <a:stretch>
            <a:fillRect/>
          </a:stretch>
        </p:blipFill>
        <p:spPr>
          <a:xfrm>
            <a:off x="678785" y="6099362"/>
            <a:ext cx="365792" cy="335309"/>
          </a:xfrm>
          <a:prstGeom prst="rect">
            <a:avLst/>
          </a:prstGeom>
        </p:spPr>
      </p:pic>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5" name="CaixaDeTexto 14"/>
          <p:cNvSpPr txBox="1"/>
          <p:nvPr/>
        </p:nvSpPr>
        <p:spPr>
          <a:xfrm>
            <a:off x="554119" y="1715786"/>
            <a:ext cx="8366597" cy="3970318"/>
          </a:xfrm>
          <a:prstGeom prst="rect">
            <a:avLst/>
          </a:prstGeom>
          <a:noFill/>
        </p:spPr>
        <p:txBody>
          <a:bodyPr wrap="square" rtlCol="0">
            <a:spAutoFit/>
          </a:bodyPr>
          <a:lstStyle/>
          <a:p>
            <a:pPr algn="just"/>
            <a:r>
              <a:rPr lang="es-ES" dirty="0">
                <a:solidFill>
                  <a:srgbClr val="E7E6E6">
                    <a:lumMod val="50000"/>
                  </a:srgbClr>
                </a:solidFill>
              </a:rPr>
              <a:t>FUGAS DE ACEITE</a:t>
            </a:r>
          </a:p>
          <a:p>
            <a:pPr algn="just"/>
            <a:r>
              <a:rPr lang="es-ES" dirty="0">
                <a:solidFill>
                  <a:srgbClr val="E7E6E6">
                    <a:lumMod val="50000"/>
                  </a:srgbClr>
                </a:solidFill>
              </a:rPr>
              <a:t>5.11. Retire la cubierta protectora de los pistones y localice el punto de fuga;</a:t>
            </a:r>
          </a:p>
          <a:p>
            <a:pPr algn="just"/>
            <a:endParaRPr lang="es-ES" dirty="0">
              <a:solidFill>
                <a:srgbClr val="E7E6E6">
                  <a:lumMod val="50000"/>
                </a:srgbClr>
              </a:solidFill>
            </a:endParaRPr>
          </a:p>
          <a:p>
            <a:pPr algn="just"/>
            <a:r>
              <a:rPr lang="es-ES" dirty="0">
                <a:solidFill>
                  <a:srgbClr val="E7E6E6">
                    <a:lumMod val="50000"/>
                  </a:srgbClr>
                </a:solidFill>
              </a:rPr>
              <a:t>5.12 Rellenar el nivel de aceite</a:t>
            </a:r>
          </a:p>
          <a:p>
            <a:pPr algn="just"/>
            <a:endParaRPr lang="es-ES" dirty="0">
              <a:solidFill>
                <a:srgbClr val="E7E6E6">
                  <a:lumMod val="50000"/>
                </a:srgbClr>
              </a:solidFill>
            </a:endParaRPr>
          </a:p>
          <a:p>
            <a:pPr algn="just"/>
            <a:r>
              <a:rPr lang="es-ES" dirty="0">
                <a:solidFill>
                  <a:srgbClr val="E7E6E6">
                    <a:lumMod val="50000"/>
                  </a:srgbClr>
                </a:solidFill>
              </a:rPr>
              <a:t>Rellenar el nivel de aceite en la caja de aceite (Fig.3).</a:t>
            </a:r>
          </a:p>
          <a:p>
            <a:pPr algn="just"/>
            <a:r>
              <a:rPr lang="es-ES" dirty="0">
                <a:solidFill>
                  <a:srgbClr val="E7E6E6">
                    <a:lumMod val="50000"/>
                  </a:srgbClr>
                </a:solidFill>
              </a:rPr>
              <a:t>Utilice aceite hidráulico ATF tipo A y siga las instrucciones:</a:t>
            </a:r>
          </a:p>
          <a:p>
            <a:pPr algn="just"/>
            <a:endParaRPr lang="es-ES" dirty="0">
              <a:solidFill>
                <a:srgbClr val="E7E6E6">
                  <a:lumMod val="50000"/>
                </a:srgbClr>
              </a:solidFill>
            </a:endParaRPr>
          </a:p>
          <a:p>
            <a:pPr algn="just"/>
            <a:r>
              <a:rPr lang="es-ES" dirty="0">
                <a:solidFill>
                  <a:srgbClr val="E7E6E6">
                    <a:lumMod val="50000"/>
                  </a:srgbClr>
                </a:solidFill>
              </a:rPr>
              <a:t>I. Realizar todos los movimientos de la mesa hasta el final del cambio; Esto elimina el aire del sistema.</a:t>
            </a:r>
          </a:p>
          <a:p>
            <a:pPr algn="just"/>
            <a:r>
              <a:rPr lang="es-ES" dirty="0">
                <a:solidFill>
                  <a:srgbClr val="E7E6E6">
                    <a:lumMod val="50000"/>
                  </a:srgbClr>
                </a:solidFill>
              </a:rPr>
              <a:t>II. Deje la mesa sobre una superficie plana y nivelada;</a:t>
            </a:r>
          </a:p>
          <a:p>
            <a:pPr algn="just"/>
            <a:r>
              <a:rPr lang="es-ES" dirty="0">
                <a:solidFill>
                  <a:srgbClr val="E7E6E6">
                    <a:lumMod val="50000"/>
                  </a:srgbClr>
                </a:solidFill>
              </a:rPr>
              <a:t>III. Retire el carenado trasero;</a:t>
            </a:r>
          </a:p>
          <a:p>
            <a:pPr algn="just"/>
            <a:r>
              <a:rPr lang="es-ES" dirty="0">
                <a:solidFill>
                  <a:srgbClr val="E7E6E6">
                    <a:lumMod val="50000"/>
                  </a:srgbClr>
                </a:solidFill>
              </a:rPr>
              <a:t>IV. Retire la tapa "Caja de aceite";</a:t>
            </a:r>
          </a:p>
          <a:p>
            <a:pPr algn="just"/>
            <a:r>
              <a:rPr lang="es-ES" dirty="0">
                <a:solidFill>
                  <a:srgbClr val="E7E6E6">
                    <a:lumMod val="50000"/>
                  </a:srgbClr>
                </a:solidFill>
              </a:rPr>
              <a:t>V. Rellenar aceite hasta el nivel recomendado indicado en el interior de la caja de aceite;</a:t>
            </a:r>
            <a:endParaRPr lang="pt-BR" dirty="0">
              <a:solidFill>
                <a:srgbClr val="E7E6E6">
                  <a:lumMod val="50000"/>
                </a:srgbClr>
              </a:solidFill>
            </a:endParaRPr>
          </a:p>
        </p:txBody>
      </p:sp>
      <p:pic>
        <p:nvPicPr>
          <p:cNvPr id="5" name="Imagem 4"/>
          <p:cNvPicPr>
            <a:picLocks noChangeAspect="1"/>
          </p:cNvPicPr>
          <p:nvPr/>
        </p:nvPicPr>
        <p:blipFill>
          <a:blip r:embed="rId4"/>
          <a:stretch>
            <a:fillRect/>
          </a:stretch>
        </p:blipFill>
        <p:spPr>
          <a:xfrm>
            <a:off x="7541812" y="1852649"/>
            <a:ext cx="4011391" cy="1778063"/>
          </a:xfrm>
          <a:prstGeom prst="rect">
            <a:avLst/>
          </a:prstGeom>
        </p:spPr>
      </p:pic>
      <p:sp>
        <p:nvSpPr>
          <p:cNvPr id="19" name="Retângulo 18"/>
          <p:cNvSpPr/>
          <p:nvPr/>
        </p:nvSpPr>
        <p:spPr>
          <a:xfrm>
            <a:off x="9877647" y="2222205"/>
            <a:ext cx="1923926" cy="307777"/>
          </a:xfrm>
          <a:prstGeom prst="rect">
            <a:avLst/>
          </a:prstGeom>
        </p:spPr>
        <p:txBody>
          <a:bodyPr wrap="square">
            <a:spAutoFit/>
          </a:bodyPr>
          <a:lstStyle/>
          <a:p>
            <a:r>
              <a:rPr lang="es-ES" sz="1400" b="1" dirty="0">
                <a:solidFill>
                  <a:srgbClr val="E7E6E6">
                    <a:lumMod val="50000"/>
                  </a:srgbClr>
                </a:solidFill>
              </a:rPr>
              <a:t>NIVEL DE ACEITE</a:t>
            </a:r>
            <a:endParaRPr lang="pt-BR" sz="1400" b="1" dirty="0"/>
          </a:p>
        </p:txBody>
      </p:sp>
      <p:grpSp>
        <p:nvGrpSpPr>
          <p:cNvPr id="12" name="Grupo 11"/>
          <p:cNvGrpSpPr/>
          <p:nvPr/>
        </p:nvGrpSpPr>
        <p:grpSpPr>
          <a:xfrm>
            <a:off x="1" y="-34583"/>
            <a:ext cx="12192000" cy="1100339"/>
            <a:chOff x="1" y="-34583"/>
            <a:chExt cx="12192000" cy="1100339"/>
          </a:xfrm>
        </p:grpSpPr>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81711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a 1"/>
          <p:cNvGraphicFramePr>
            <a:graphicFrameLocks noGrp="1"/>
          </p:cNvGraphicFramePr>
          <p:nvPr>
            <p:extLst>
              <p:ext uri="{D42A27DB-BD31-4B8C-83A1-F6EECF244321}">
                <p14:modId xmlns:p14="http://schemas.microsoft.com/office/powerpoint/2010/main" val="4223148334"/>
              </p:ext>
            </p:extLst>
          </p:nvPr>
        </p:nvGraphicFramePr>
        <p:xfrm>
          <a:off x="1495276" y="1893366"/>
          <a:ext cx="9427790" cy="4315111"/>
        </p:xfrm>
        <a:graphic>
          <a:graphicData uri="http://schemas.openxmlformats.org/drawingml/2006/table">
            <a:tbl>
              <a:tblPr firstRow="1" firstCol="1" bandRow="1"/>
              <a:tblGrid>
                <a:gridCol w="1828756">
                  <a:extLst>
                    <a:ext uri="{9D8B030D-6E8A-4147-A177-3AD203B41FA5}">
                      <a16:colId xmlns:a16="http://schemas.microsoft.com/office/drawing/2014/main" val="20000"/>
                    </a:ext>
                  </a:extLst>
                </a:gridCol>
                <a:gridCol w="1890126">
                  <a:extLst>
                    <a:ext uri="{9D8B030D-6E8A-4147-A177-3AD203B41FA5}">
                      <a16:colId xmlns:a16="http://schemas.microsoft.com/office/drawing/2014/main" val="20001"/>
                    </a:ext>
                  </a:extLst>
                </a:gridCol>
                <a:gridCol w="5708908">
                  <a:extLst>
                    <a:ext uri="{9D8B030D-6E8A-4147-A177-3AD203B41FA5}">
                      <a16:colId xmlns:a16="http://schemas.microsoft.com/office/drawing/2014/main" val="20002"/>
                    </a:ext>
                  </a:extLst>
                </a:gridCol>
              </a:tblGrid>
              <a:tr h="221184">
                <a:tc>
                  <a:txBody>
                    <a:bodyPr/>
                    <a:lstStyle/>
                    <a:p>
                      <a:pP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FRECUENCIA</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ACTIVIDAD</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INSTRUCCIONES</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01605">
                <a:tc>
                  <a:txBody>
                    <a:bodyPr/>
                    <a:lstStyle/>
                    <a:p>
                      <a:pP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DESPUÉS DE CADA USO</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000" noProof="0" dirty="0">
                          <a:effectLst/>
                          <a:latin typeface="Arial" panose="020B0604020202020204" pitchFamily="34" charset="0"/>
                          <a:ea typeface="Calibri" panose="020F0502020204030204" pitchFamily="34" charset="0"/>
                          <a:cs typeface="Times New Roman" panose="02020603050405020304" pitchFamily="18" charset="0"/>
                        </a:rPr>
                        <a:t>Realice la limpieza según las instrucciones adecuadas.</a:t>
                      </a:r>
                      <a:endParaRPr lang="pt-BR"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nSpc>
                          <a:spcPct val="107000"/>
                        </a:lnSpc>
                        <a:spcAft>
                          <a:spcPts val="0"/>
                        </a:spcAft>
                        <a:buFont typeface="Arial" panose="020B0604020202020204" pitchFamily="34" charset="0"/>
                        <a:buChar char="•"/>
                      </a:pPr>
                      <a:r>
                        <a:rPr lang="es-ES" sz="1000" kern="1200"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Tableros, use agua y jabón.</a:t>
                      </a:r>
                    </a:p>
                    <a:p>
                      <a:pPr marL="171450" indent="-171450">
                        <a:lnSpc>
                          <a:spcPct val="107000"/>
                        </a:lnSpc>
                        <a:spcAft>
                          <a:spcPts val="0"/>
                        </a:spcAft>
                        <a:buFont typeface="Arial" panose="020B0604020202020204" pitchFamily="34" charset="0"/>
                        <a:buChar char="•"/>
                      </a:pPr>
                      <a:endParaRPr lang="es-ES" sz="1000" kern="1200"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107000"/>
                        </a:lnSpc>
                        <a:spcAft>
                          <a:spcPts val="0"/>
                        </a:spcAft>
                        <a:buFont typeface="Arial" panose="020B0604020202020204" pitchFamily="34" charset="0"/>
                        <a:buChar char="•"/>
                      </a:pPr>
                      <a:r>
                        <a:rPr lang="es-ES" sz="1000" kern="1200"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Piezas metálicas, utilice detergente multiuso de baja alcalinidad. El detergente también debe contener tensioactivos y fosfatos como componentes activos de limpieza.</a:t>
                      </a:r>
                    </a:p>
                    <a:p>
                      <a:pPr marL="171450" indent="-171450">
                        <a:lnSpc>
                          <a:spcPct val="107000"/>
                        </a:lnSpc>
                        <a:spcAft>
                          <a:spcPts val="0"/>
                        </a:spcAft>
                        <a:buFont typeface="Arial" panose="020B0604020202020204" pitchFamily="34" charset="0"/>
                        <a:buChar char="•"/>
                      </a:pPr>
                      <a:endParaRPr lang="es-ES" sz="1000" kern="1200"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107000"/>
                        </a:lnSpc>
                        <a:spcAft>
                          <a:spcPts val="0"/>
                        </a:spcAft>
                        <a:buFont typeface="Arial" panose="020B0604020202020204" pitchFamily="34" charset="0"/>
                        <a:buChar char="•"/>
                      </a:pPr>
                      <a:r>
                        <a:rPr lang="es-ES" sz="1000" kern="1200"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Si las superficies contienen mucha suciedad, se debe aplicar el detergente de forma concentrada con un paño humedecido en la solución.</a:t>
                      </a:r>
                    </a:p>
                    <a:p>
                      <a:pPr marL="171450" indent="-171450">
                        <a:lnSpc>
                          <a:spcPct val="107000"/>
                        </a:lnSpc>
                        <a:spcAft>
                          <a:spcPts val="0"/>
                        </a:spcAft>
                        <a:buFont typeface="Arial" panose="020B0604020202020204" pitchFamily="34" charset="0"/>
                        <a:buChar char="•"/>
                      </a:pPr>
                      <a:r>
                        <a:rPr lang="es-ES" sz="1000" kern="1200"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Eliminar todos los posibles restos de agua con un paño seco.</a:t>
                      </a:r>
                    </a:p>
                    <a:p>
                      <a:pPr marL="171450" indent="-171450">
                        <a:lnSpc>
                          <a:spcPct val="107000"/>
                        </a:lnSpc>
                        <a:spcAft>
                          <a:spcPts val="0"/>
                        </a:spcAft>
                        <a:buFont typeface="Arial" panose="020B0604020202020204" pitchFamily="34" charset="0"/>
                        <a:buChar char="•"/>
                      </a:pPr>
                      <a:r>
                        <a:rPr lang="es-ES" sz="1000" kern="1200"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Piezas de acero inoxidable, utilice limpiadores de acero inoxidable disponibles comercialmente.</a:t>
                      </a:r>
                    </a:p>
                    <a:p>
                      <a:pPr marL="171450" indent="-171450">
                        <a:lnSpc>
                          <a:spcPct val="107000"/>
                        </a:lnSpc>
                        <a:spcAft>
                          <a:spcPts val="0"/>
                        </a:spcAft>
                        <a:buFont typeface="Arial" panose="020B0604020202020204" pitchFamily="34" charset="0"/>
                        <a:buChar char="•"/>
                      </a:pPr>
                      <a:endParaRPr lang="es-ES" sz="1000" kern="1200"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107000"/>
                        </a:lnSpc>
                        <a:spcAft>
                          <a:spcPts val="0"/>
                        </a:spcAft>
                        <a:buFont typeface="Arial" panose="020B0604020202020204" pitchFamily="34" charset="0"/>
                        <a:buChar char="•"/>
                      </a:pPr>
                      <a:r>
                        <a:rPr lang="es-ES" sz="1000" kern="1200"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Desinfección de piezas metálicas Utilice un desinfectante a base de aldehído disuelto en una solución acuosa estándar. Aplicar la solución sólo con un paño húmedo.</a:t>
                      </a:r>
                      <a:r>
                        <a:rPr lang="es-CO" sz="1000" dirty="0">
                          <a:effectLst/>
                          <a:latin typeface="Arial" panose="020B0604020202020204" pitchFamily="34" charset="0"/>
                          <a:ea typeface="Calibri" panose="020F0502020204030204" pitchFamily="34" charset="0"/>
                          <a:cs typeface="Times New Roman" panose="02020603050405020304" pitchFamily="18" charset="0"/>
                        </a:rPr>
                        <a:t> </a:t>
                      </a:r>
                      <a:r>
                        <a:rPr lang="pt-BR" sz="1000" dirty="0">
                          <a:effectLst/>
                          <a:latin typeface="Arial" panose="020B060402020202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2515">
                <a:tc>
                  <a:txBody>
                    <a:bodyPr/>
                    <a:lstStyle/>
                    <a:p>
                      <a:pP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MENSUAL</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Inspeccione visualmente la integridad del cable de alimentación.</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ES" sz="1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Verifique el estado del cable de alimentación, el enchufe y la toma. Los cables de alimentación rotos o en cortocircuito pueden causar daños impredecibles;</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862">
                <a:tc>
                  <a:txBody>
                    <a:bodyPr/>
                    <a:lstStyle/>
                    <a:p>
                      <a:pP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MENSUAL</a:t>
                      </a: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Comprobar el correcto funcionamiento de las baterías.</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ES" sz="1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El equipo utiliza una BATERÍA SELLADA DE PLOMO ÁCIDO de 12V x 9Ah.</a:t>
                      </a:r>
                    </a:p>
                    <a:p>
                      <a:r>
                        <a:rPr lang="es-ES" sz="1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Apague el interruptor principal y realice 5 minutos de movimiento utilizando la carga de la batería para asegurarse de que funcione;</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4427">
                <a:tc>
                  <a:txBody>
                    <a:bodyPr/>
                    <a:lstStyle/>
                    <a:p>
                      <a:pP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ANUALMENTE</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S" sz="1000" dirty="0">
                          <a:effectLst/>
                          <a:latin typeface="Arial" panose="020B0604020202020204" pitchFamily="34" charset="0"/>
                          <a:ea typeface="Calibri" panose="020F0502020204030204" pitchFamily="34" charset="0"/>
                          <a:cs typeface="Times New Roman" panose="02020603050405020304" pitchFamily="18" charset="0"/>
                        </a:rPr>
                        <a:t>Comprobar el correcto funcionamiento de las baterías.</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ES" sz="1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Una vez al año, con la batería cargada, desconecta los cables de la batería y mide la tensión entre los polos. Si el voltaje es inferior a 11 V, se debe reemplazar.</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84" marR="51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pt-BR" sz="3200" dirty="0">
                <a:solidFill>
                  <a:srgbClr val="2B767D"/>
                </a:solidFill>
                <a:ea typeface="SimHei" panose="02010609060101010101" pitchFamily="49" charset="-122"/>
              </a:rPr>
              <a:t>PREVENTIVO</a:t>
            </a:r>
          </a:p>
        </p:txBody>
      </p:sp>
      <p:grpSp>
        <p:nvGrpSpPr>
          <p:cNvPr id="9" name="Grupo 8"/>
          <p:cNvGrpSpPr/>
          <p:nvPr/>
        </p:nvGrpSpPr>
        <p:grpSpPr>
          <a:xfrm>
            <a:off x="1" y="-34583"/>
            <a:ext cx="12192000" cy="1100339"/>
            <a:chOff x="1" y="-34583"/>
            <a:chExt cx="12192000" cy="1100339"/>
          </a:xfrm>
        </p:grpSpPr>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2" name="Imagem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090411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2205753161"/>
              </p:ext>
            </p:extLst>
          </p:nvPr>
        </p:nvGraphicFramePr>
        <p:xfrm>
          <a:off x="554119" y="5834009"/>
          <a:ext cx="5827262" cy="633095"/>
        </p:xfrm>
        <a:graphic>
          <a:graphicData uri="http://schemas.openxmlformats.org/drawingml/2006/table">
            <a:tbl>
              <a:tblPr firstRow="1" firstCol="1" bandRow="1"/>
              <a:tblGrid>
                <a:gridCol w="656360">
                  <a:extLst>
                    <a:ext uri="{9D8B030D-6E8A-4147-A177-3AD203B41FA5}">
                      <a16:colId xmlns:a16="http://schemas.microsoft.com/office/drawing/2014/main" val="20000"/>
                    </a:ext>
                  </a:extLst>
                </a:gridCol>
                <a:gridCol w="5170902">
                  <a:extLst>
                    <a:ext uri="{9D8B030D-6E8A-4147-A177-3AD203B41FA5}">
                      <a16:colId xmlns:a16="http://schemas.microsoft.com/office/drawing/2014/main" val="20001"/>
                    </a:ext>
                  </a:extLst>
                </a:gridCol>
              </a:tblGrid>
              <a:tr h="0">
                <a:tc>
                  <a:txBody>
                    <a:bodyPr/>
                    <a:lstStyle/>
                    <a:p>
                      <a:pPr>
                        <a:lnSpc>
                          <a:spcPct val="107000"/>
                        </a:lnSpc>
                        <a:spcAft>
                          <a:spcPts val="0"/>
                        </a:spcAft>
                      </a:pPr>
                      <a:r>
                        <a:rPr lang="es-AR" sz="1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tc>
                  <a:txBody>
                    <a:bodyPr/>
                    <a:lstStyle/>
                    <a:p>
                      <a:pPr>
                        <a:lnSpc>
                          <a:spcPct val="107000"/>
                        </a:lnSpc>
                        <a:spcAft>
                          <a:spcPts val="0"/>
                        </a:spcAft>
                      </a:pPr>
                      <a:r>
                        <a:rPr lang="es-ES" sz="1100" dirty="0">
                          <a:effectLst/>
                          <a:latin typeface="Arial" panose="020B0604020202020204" pitchFamily="34" charset="0"/>
                          <a:ea typeface="Calibri" panose="020F0502020204030204" pitchFamily="34" charset="0"/>
                          <a:cs typeface="Times New Roman" panose="02020603050405020304" pitchFamily="18" charset="0"/>
                        </a:rPr>
                        <a:t>Dependiendo de la ubicación de la fuga, es posible que se corte la manguera. La conexión final se puede quitar y volver a montar después de la reparación. Vuelva a conectar el extremo de la manguera al circuito hidráulico.</a:t>
                      </a:r>
                      <a:endParaRPr lang="pt-BR"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FF00"/>
                    </a:solidFill>
                  </a:tcPr>
                </a:tc>
                <a:extLst>
                  <a:ext uri="{0D108BD9-81ED-4DB2-BD59-A6C34878D82A}">
                    <a16:rowId xmlns:a16="http://schemas.microsoft.com/office/drawing/2014/main" val="10000"/>
                  </a:ext>
                </a:extLst>
              </a:tr>
            </a:tbl>
          </a:graphicData>
        </a:graphic>
      </p:graphicFrame>
      <p:pic>
        <p:nvPicPr>
          <p:cNvPr id="5" name="Imagem 4"/>
          <p:cNvPicPr>
            <a:picLocks noChangeAspect="1"/>
          </p:cNvPicPr>
          <p:nvPr/>
        </p:nvPicPr>
        <p:blipFill>
          <a:blip r:embed="rId3"/>
          <a:stretch>
            <a:fillRect/>
          </a:stretch>
        </p:blipFill>
        <p:spPr>
          <a:xfrm>
            <a:off x="695452" y="6020046"/>
            <a:ext cx="365792" cy="335309"/>
          </a:xfrm>
          <a:prstGeom prst="rect">
            <a:avLst/>
          </a:prstGeom>
        </p:spPr>
      </p:pic>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8" name="CaixaDeTexto 17"/>
          <p:cNvSpPr txBox="1"/>
          <p:nvPr/>
        </p:nvSpPr>
        <p:spPr>
          <a:xfrm>
            <a:off x="554119" y="1715786"/>
            <a:ext cx="9327636" cy="3416320"/>
          </a:xfrm>
          <a:prstGeom prst="rect">
            <a:avLst/>
          </a:prstGeom>
          <a:noFill/>
        </p:spPr>
        <p:txBody>
          <a:bodyPr wrap="square" rtlCol="0">
            <a:spAutoFit/>
          </a:bodyPr>
          <a:lstStyle/>
          <a:p>
            <a:pPr algn="just"/>
            <a:r>
              <a:rPr lang="es-ES" dirty="0">
                <a:solidFill>
                  <a:srgbClr val="E7E6E6">
                    <a:lumMod val="50000"/>
                  </a:srgbClr>
                </a:solidFill>
              </a:rPr>
              <a:t>5.13 Fuga en mangueras flexibles</a:t>
            </a:r>
          </a:p>
          <a:p>
            <a:pPr algn="just"/>
            <a:endParaRPr lang="es-ES" dirty="0">
              <a:solidFill>
                <a:srgbClr val="E7E6E6">
                  <a:lumMod val="50000"/>
                </a:srgbClr>
              </a:solidFill>
            </a:endParaRPr>
          </a:p>
          <a:p>
            <a:pPr algn="just"/>
            <a:r>
              <a:rPr lang="es-ES" dirty="0">
                <a:solidFill>
                  <a:srgbClr val="E7E6E6">
                    <a:lumMod val="50000"/>
                  </a:srgbClr>
                </a:solidFill>
              </a:rPr>
              <a:t>Retire la cubierta protectora de los pistones y localice el punto de fuga;</a:t>
            </a:r>
          </a:p>
          <a:p>
            <a:pPr algn="just"/>
            <a:endParaRPr lang="es-ES" dirty="0">
              <a:solidFill>
                <a:srgbClr val="E7E6E6">
                  <a:lumMod val="50000"/>
                </a:srgbClr>
              </a:solidFill>
            </a:endParaRPr>
          </a:p>
          <a:p>
            <a:pPr algn="just"/>
            <a:r>
              <a:rPr lang="es-ES" dirty="0">
                <a:solidFill>
                  <a:srgbClr val="E7E6E6">
                    <a:lumMod val="50000"/>
                  </a:srgbClr>
                </a:solidFill>
              </a:rPr>
              <a:t>Reemplace la manguera con fugas y apriete las conexiones;</a:t>
            </a:r>
          </a:p>
          <a:p>
            <a:pPr algn="just"/>
            <a:endParaRPr lang="es-ES" dirty="0">
              <a:solidFill>
                <a:srgbClr val="E7E6E6">
                  <a:lumMod val="50000"/>
                </a:srgbClr>
              </a:solidFill>
            </a:endParaRPr>
          </a:p>
          <a:p>
            <a:pPr algn="just"/>
            <a:r>
              <a:rPr lang="es-ES" dirty="0">
                <a:solidFill>
                  <a:srgbClr val="E7E6E6">
                    <a:lumMod val="50000"/>
                  </a:srgbClr>
                </a:solidFill>
              </a:rPr>
              <a:t>Realice el procedimiento para eliminar el aire del sistema (5.12.i);</a:t>
            </a:r>
          </a:p>
          <a:p>
            <a:pPr algn="just"/>
            <a:endParaRPr lang="es-ES" dirty="0">
              <a:solidFill>
                <a:srgbClr val="E7E6E6">
                  <a:lumMod val="50000"/>
                </a:srgbClr>
              </a:solidFill>
            </a:endParaRPr>
          </a:p>
          <a:p>
            <a:pPr algn="just"/>
            <a:r>
              <a:rPr lang="es-ES" dirty="0">
                <a:solidFill>
                  <a:srgbClr val="E7E6E6">
                    <a:lumMod val="50000"/>
                  </a:srgbClr>
                </a:solidFill>
              </a:rPr>
              <a:t>Completar el nivel de aceite siguiendo las instrucciones (5.12);</a:t>
            </a:r>
          </a:p>
          <a:p>
            <a:pPr algn="just"/>
            <a:endParaRPr lang="es-ES" dirty="0">
              <a:solidFill>
                <a:srgbClr val="E7E6E6">
                  <a:lumMod val="50000"/>
                </a:srgbClr>
              </a:solidFill>
            </a:endParaRPr>
          </a:p>
          <a:p>
            <a:pPr algn="just"/>
            <a:r>
              <a:rPr lang="es-ES" dirty="0">
                <a:solidFill>
                  <a:srgbClr val="E7E6E6">
                    <a:lumMod val="50000"/>
                  </a:srgbClr>
                </a:solidFill>
              </a:rPr>
              <a:t>Compruebe si la fuga se ha detenido; en caso contrario, apriete las conexiones y verifique nuevamente;</a:t>
            </a:r>
            <a:endParaRPr lang="pt-BR" dirty="0">
              <a:solidFill>
                <a:srgbClr val="E7E6E6">
                  <a:lumMod val="50000"/>
                </a:srgbClr>
              </a:solidFill>
            </a:endParaRPr>
          </a:p>
        </p:txBody>
      </p:sp>
      <p:grpSp>
        <p:nvGrpSpPr>
          <p:cNvPr id="10" name="Grupo 9"/>
          <p:cNvGrpSpPr/>
          <p:nvPr/>
        </p:nvGrpSpPr>
        <p:grpSpPr>
          <a:xfrm>
            <a:off x="1" y="-34583"/>
            <a:ext cx="12192000" cy="1100339"/>
            <a:chOff x="1" y="-34583"/>
            <a:chExt cx="12192000" cy="1100339"/>
          </a:xfrm>
        </p:grpSpPr>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2" name="Image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9" name="Imagem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022573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24" name="CaixaDeTexto 23"/>
          <p:cNvSpPr txBox="1"/>
          <p:nvPr/>
        </p:nvSpPr>
        <p:spPr>
          <a:xfrm>
            <a:off x="5961451" y="1715786"/>
            <a:ext cx="4630945" cy="4524315"/>
          </a:xfrm>
          <a:prstGeom prst="rect">
            <a:avLst/>
          </a:prstGeom>
          <a:noFill/>
        </p:spPr>
        <p:txBody>
          <a:bodyPr wrap="square" rtlCol="0">
            <a:spAutoFit/>
          </a:bodyPr>
          <a:lstStyle/>
          <a:p>
            <a:pPr algn="just"/>
            <a:r>
              <a:rPr lang="es-ES" dirty="0">
                <a:solidFill>
                  <a:srgbClr val="E7E6E6">
                    <a:lumMod val="50000"/>
                  </a:srgbClr>
                </a:solidFill>
              </a:rPr>
              <a:t>5.15 Fuga del pistón</a:t>
            </a:r>
          </a:p>
          <a:p>
            <a:pPr algn="just"/>
            <a:endParaRPr lang="es-ES" dirty="0">
              <a:solidFill>
                <a:srgbClr val="E7E6E6">
                  <a:lumMod val="50000"/>
                </a:srgbClr>
              </a:solidFill>
            </a:endParaRPr>
          </a:p>
          <a:p>
            <a:pPr algn="just"/>
            <a:r>
              <a:rPr lang="es-ES" dirty="0">
                <a:solidFill>
                  <a:srgbClr val="E7E6E6">
                    <a:lumMod val="50000"/>
                  </a:srgbClr>
                </a:solidFill>
              </a:rPr>
              <a:t>Retire la cubierta protectora de los pistones y localice el punto de fuga;</a:t>
            </a:r>
          </a:p>
          <a:p>
            <a:pPr algn="just"/>
            <a:endParaRPr lang="es-ES" dirty="0">
              <a:solidFill>
                <a:srgbClr val="E7E6E6">
                  <a:lumMod val="50000"/>
                </a:srgbClr>
              </a:solidFill>
            </a:endParaRPr>
          </a:p>
          <a:p>
            <a:pPr marL="285750" indent="-285750" algn="just">
              <a:buFont typeface="Arial" panose="020B0604020202020204" pitchFamily="34" charset="0"/>
              <a:buChar char="•"/>
            </a:pPr>
            <a:r>
              <a:rPr lang="es-ES" dirty="0">
                <a:solidFill>
                  <a:srgbClr val="E7E6E6">
                    <a:lumMod val="50000"/>
                  </a:srgbClr>
                </a:solidFill>
              </a:rPr>
              <a:t> Afloje las mangueras y retire el pistón con fugas. Si es necesario, reemplace las juntas y anillos de retención y vuelva a montar el pistón en la mesa;</a:t>
            </a:r>
          </a:p>
          <a:p>
            <a:pPr marL="285750" indent="-285750" algn="just">
              <a:buFont typeface="Arial" panose="020B0604020202020204" pitchFamily="34" charset="0"/>
              <a:buChar char="•"/>
            </a:pPr>
            <a:r>
              <a:rPr lang="es-ES" dirty="0">
                <a:solidFill>
                  <a:srgbClr val="E7E6E6">
                    <a:lumMod val="50000"/>
                  </a:srgbClr>
                </a:solidFill>
              </a:rPr>
              <a:t>Realice el procedimiento para eliminar el aire del sistema (5.12.i);</a:t>
            </a:r>
          </a:p>
          <a:p>
            <a:pPr marL="285750" indent="-285750" algn="just">
              <a:buFont typeface="Arial" panose="020B0604020202020204" pitchFamily="34" charset="0"/>
              <a:buChar char="•"/>
            </a:pPr>
            <a:r>
              <a:rPr lang="es-ES" dirty="0">
                <a:solidFill>
                  <a:srgbClr val="E7E6E6">
                    <a:lumMod val="50000"/>
                  </a:srgbClr>
                </a:solidFill>
              </a:rPr>
              <a:t>Completar el nivel de aceite siguiendo las instrucciones (5.12);</a:t>
            </a:r>
          </a:p>
          <a:p>
            <a:pPr marL="285750" indent="-285750" algn="just">
              <a:buFont typeface="Arial" panose="020B0604020202020204" pitchFamily="34" charset="0"/>
              <a:buChar char="•"/>
            </a:pPr>
            <a:r>
              <a:rPr lang="es-ES" dirty="0">
                <a:solidFill>
                  <a:srgbClr val="E7E6E6">
                    <a:lumMod val="50000"/>
                  </a:srgbClr>
                </a:solidFill>
              </a:rPr>
              <a:t>Compruebe si la fuga se ha detenido; en caso contrario, apriete las conexiones y verifique nuevamente;</a:t>
            </a:r>
            <a:endParaRPr lang="pt-BR" dirty="0">
              <a:solidFill>
                <a:srgbClr val="E7E6E6">
                  <a:lumMod val="50000"/>
                </a:srgbClr>
              </a:solidFill>
            </a:endParaRPr>
          </a:p>
        </p:txBody>
      </p:sp>
      <p:sp>
        <p:nvSpPr>
          <p:cNvPr id="26" name="CaixaDeTexto 25"/>
          <p:cNvSpPr txBox="1"/>
          <p:nvPr/>
        </p:nvSpPr>
        <p:spPr>
          <a:xfrm>
            <a:off x="554119" y="1715786"/>
            <a:ext cx="4630945" cy="3693319"/>
          </a:xfrm>
          <a:prstGeom prst="rect">
            <a:avLst/>
          </a:prstGeom>
          <a:noFill/>
        </p:spPr>
        <p:txBody>
          <a:bodyPr wrap="square" rtlCol="0">
            <a:spAutoFit/>
          </a:bodyPr>
          <a:lstStyle/>
          <a:p>
            <a:pPr algn="just"/>
            <a:r>
              <a:rPr lang="es-ES" dirty="0">
                <a:solidFill>
                  <a:srgbClr val="E7E6E6">
                    <a:lumMod val="50000"/>
                  </a:srgbClr>
                </a:solidFill>
              </a:rPr>
              <a:t>5.14 Fugas en las conexiones de las mangueras</a:t>
            </a:r>
          </a:p>
          <a:p>
            <a:pPr algn="just"/>
            <a:endParaRPr lang="es-ES" dirty="0">
              <a:solidFill>
                <a:srgbClr val="E7E6E6">
                  <a:lumMod val="50000"/>
                </a:srgbClr>
              </a:solidFill>
            </a:endParaRPr>
          </a:p>
          <a:p>
            <a:pPr algn="just"/>
            <a:r>
              <a:rPr lang="es-ES" dirty="0">
                <a:solidFill>
                  <a:srgbClr val="E7E6E6">
                    <a:lumMod val="50000"/>
                  </a:srgbClr>
                </a:solidFill>
              </a:rPr>
              <a:t>Retire la cubierta protectora de los pistones y localice el punto de fuga;</a:t>
            </a:r>
          </a:p>
          <a:p>
            <a:pPr algn="just"/>
            <a:endParaRPr lang="es-ES" dirty="0">
              <a:solidFill>
                <a:srgbClr val="E7E6E6">
                  <a:lumMod val="50000"/>
                </a:srgbClr>
              </a:solidFill>
            </a:endParaRPr>
          </a:p>
          <a:p>
            <a:pPr algn="just"/>
            <a:r>
              <a:rPr lang="es-ES" dirty="0">
                <a:solidFill>
                  <a:srgbClr val="E7E6E6">
                    <a:lumMod val="50000"/>
                  </a:srgbClr>
                </a:solidFill>
              </a:rPr>
              <a:t>Apriete las conexiones de las mangueras;</a:t>
            </a:r>
          </a:p>
          <a:p>
            <a:pPr algn="just"/>
            <a:r>
              <a:rPr lang="es-ES" dirty="0">
                <a:solidFill>
                  <a:srgbClr val="E7E6E6">
                    <a:lumMod val="50000"/>
                  </a:srgbClr>
                </a:solidFill>
              </a:rPr>
              <a:t>Realice el procedimiento para eliminar el aire del sistema (5.12.i);</a:t>
            </a:r>
          </a:p>
          <a:p>
            <a:pPr algn="just"/>
            <a:r>
              <a:rPr lang="es-ES" dirty="0">
                <a:solidFill>
                  <a:srgbClr val="E7E6E6">
                    <a:lumMod val="50000"/>
                  </a:srgbClr>
                </a:solidFill>
              </a:rPr>
              <a:t>Completar el nivel de aceite siguiendo las instrucciones (5.12);</a:t>
            </a:r>
          </a:p>
          <a:p>
            <a:pPr algn="just"/>
            <a:r>
              <a:rPr lang="es-ES" dirty="0">
                <a:solidFill>
                  <a:srgbClr val="E7E6E6">
                    <a:lumMod val="50000"/>
                  </a:srgbClr>
                </a:solidFill>
              </a:rPr>
              <a:t>Compruebe si la fuga se ha detenido; en caso contrario, apriete las conexiones y verifique nuevamente;</a:t>
            </a:r>
          </a:p>
        </p:txBody>
      </p:sp>
      <p:grpSp>
        <p:nvGrpSpPr>
          <p:cNvPr id="9" name="Grupo 8"/>
          <p:cNvGrpSpPr/>
          <p:nvPr/>
        </p:nvGrpSpPr>
        <p:grpSpPr>
          <a:xfrm>
            <a:off x="1" y="-34583"/>
            <a:ext cx="12192000" cy="1100339"/>
            <a:chOff x="1" y="-34583"/>
            <a:chExt cx="12192000" cy="1100339"/>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7" name="Image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370140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a:stretch>
            <a:fillRect/>
          </a:stretch>
        </p:blipFill>
        <p:spPr>
          <a:xfrm>
            <a:off x="4908155" y="2225828"/>
            <a:ext cx="2069014" cy="1551761"/>
          </a:xfrm>
          <a:prstGeom prst="rect">
            <a:avLst/>
          </a:prstGeom>
        </p:spPr>
      </p:pic>
      <p:pic>
        <p:nvPicPr>
          <p:cNvPr id="10" name="Imagem 9"/>
          <p:cNvPicPr>
            <a:picLocks noChangeAspect="1"/>
          </p:cNvPicPr>
          <p:nvPr/>
        </p:nvPicPr>
        <p:blipFill>
          <a:blip r:embed="rId4"/>
          <a:stretch>
            <a:fillRect/>
          </a:stretch>
        </p:blipFill>
        <p:spPr>
          <a:xfrm>
            <a:off x="7319901" y="2170082"/>
            <a:ext cx="2112000" cy="1584000"/>
          </a:xfrm>
          <a:prstGeom prst="rect">
            <a:avLst/>
          </a:prstGeom>
        </p:spPr>
      </p:pic>
      <p:pic>
        <p:nvPicPr>
          <p:cNvPr id="11" name="Imagem 10"/>
          <p:cNvPicPr>
            <a:picLocks noChangeAspect="1"/>
          </p:cNvPicPr>
          <p:nvPr/>
        </p:nvPicPr>
        <p:blipFill>
          <a:blip r:embed="rId5"/>
          <a:stretch>
            <a:fillRect/>
          </a:stretch>
        </p:blipFill>
        <p:spPr>
          <a:xfrm>
            <a:off x="9774633" y="2248731"/>
            <a:ext cx="2112000" cy="1584000"/>
          </a:xfrm>
          <a:prstGeom prst="rect">
            <a:avLst/>
          </a:prstGeom>
        </p:spPr>
      </p:pic>
      <p:grpSp>
        <p:nvGrpSpPr>
          <p:cNvPr id="3" name="Grupo 2"/>
          <p:cNvGrpSpPr/>
          <p:nvPr/>
        </p:nvGrpSpPr>
        <p:grpSpPr>
          <a:xfrm>
            <a:off x="542366" y="4762845"/>
            <a:ext cx="3139372" cy="1673183"/>
            <a:chOff x="935512" y="4816712"/>
            <a:chExt cx="3139372" cy="1673183"/>
          </a:xfrm>
        </p:grpSpPr>
        <p:pic>
          <p:nvPicPr>
            <p:cNvPr id="23" name="Imagem 22"/>
            <p:cNvPicPr>
              <a:picLocks noChangeAspect="1"/>
            </p:cNvPicPr>
            <p:nvPr/>
          </p:nvPicPr>
          <p:blipFill>
            <a:blip r:embed="rId6"/>
            <a:stretch>
              <a:fillRect/>
            </a:stretch>
          </p:blipFill>
          <p:spPr>
            <a:xfrm>
              <a:off x="935512" y="4816712"/>
              <a:ext cx="3139372" cy="1673183"/>
            </a:xfrm>
            <a:prstGeom prst="rect">
              <a:avLst/>
            </a:prstGeom>
          </p:spPr>
        </p:pic>
        <p:sp>
          <p:nvSpPr>
            <p:cNvPr id="25" name="Seta para a direita 24"/>
            <p:cNvSpPr/>
            <p:nvPr/>
          </p:nvSpPr>
          <p:spPr>
            <a:xfrm rot="1245856">
              <a:off x="1960138" y="5688255"/>
              <a:ext cx="313562" cy="109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pic>
          <p:nvPicPr>
            <p:cNvPr id="26" name="Imagem 25"/>
            <p:cNvPicPr>
              <a:picLocks noChangeAspect="1"/>
            </p:cNvPicPr>
            <p:nvPr/>
          </p:nvPicPr>
          <p:blipFill>
            <a:blip r:embed="rId7"/>
            <a:stretch>
              <a:fillRect/>
            </a:stretch>
          </p:blipFill>
          <p:spPr>
            <a:xfrm rot="9396662">
              <a:off x="2859551" y="5661971"/>
              <a:ext cx="362899" cy="162350"/>
            </a:xfrm>
            <a:prstGeom prst="rect">
              <a:avLst/>
            </a:prstGeom>
          </p:spPr>
        </p:pic>
      </p:grpSp>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5" name="CaixaDeTexto 14"/>
          <p:cNvSpPr txBox="1"/>
          <p:nvPr/>
        </p:nvSpPr>
        <p:spPr>
          <a:xfrm>
            <a:off x="542366" y="2143655"/>
            <a:ext cx="4210388" cy="2031325"/>
          </a:xfrm>
          <a:prstGeom prst="rect">
            <a:avLst/>
          </a:prstGeom>
          <a:noFill/>
        </p:spPr>
        <p:txBody>
          <a:bodyPr wrap="square" rtlCol="0">
            <a:spAutoFit/>
          </a:bodyPr>
          <a:lstStyle/>
          <a:p>
            <a:pPr algn="just"/>
            <a:r>
              <a:rPr lang="es-ES" dirty="0">
                <a:solidFill>
                  <a:schemeClr val="bg2">
                    <a:lumMod val="50000"/>
                  </a:schemeClr>
                </a:solidFill>
              </a:rPr>
              <a:t>MESA</a:t>
            </a:r>
            <a:r>
              <a:rPr lang="es-ES" dirty="0">
                <a:solidFill>
                  <a:srgbClr val="FF0000"/>
                </a:solidFill>
              </a:rPr>
              <a:t> </a:t>
            </a:r>
            <a:r>
              <a:rPr lang="es-ES" dirty="0">
                <a:solidFill>
                  <a:schemeClr val="bg2">
                    <a:lumMod val="50000"/>
                  </a:schemeClr>
                </a:solidFill>
              </a:rPr>
              <a:t>INESTABLE:</a:t>
            </a:r>
          </a:p>
          <a:p>
            <a:pPr algn="just"/>
            <a:endParaRPr lang="es-ES" dirty="0">
              <a:solidFill>
                <a:schemeClr val="bg2">
                  <a:lumMod val="50000"/>
                </a:schemeClr>
              </a:solidFill>
            </a:endParaRPr>
          </a:p>
          <a:p>
            <a:pPr marL="285750" indent="-285750" algn="just">
              <a:buFont typeface="Arial" panose="020B0604020202020204" pitchFamily="34" charset="0"/>
              <a:buChar char="•"/>
            </a:pPr>
            <a:r>
              <a:rPr lang="es-ES" dirty="0">
                <a:solidFill>
                  <a:schemeClr val="bg2">
                    <a:lumMod val="50000"/>
                  </a:schemeClr>
                </a:solidFill>
              </a:rPr>
              <a:t>Activa el ascensor hasta el punto más alto;</a:t>
            </a:r>
          </a:p>
          <a:p>
            <a:pPr marL="285750" indent="-285750" algn="just">
              <a:buFont typeface="Arial" panose="020B0604020202020204" pitchFamily="34" charset="0"/>
              <a:buChar char="•"/>
            </a:pPr>
            <a:r>
              <a:rPr lang="es-ES" dirty="0">
                <a:solidFill>
                  <a:schemeClr val="bg2">
                    <a:lumMod val="50000"/>
                  </a:schemeClr>
                </a:solidFill>
              </a:rPr>
              <a:t>Desmontar los carenados;</a:t>
            </a:r>
          </a:p>
          <a:p>
            <a:pPr marL="285750" indent="-285750" algn="just">
              <a:buFont typeface="Arial" panose="020B0604020202020204" pitchFamily="34" charset="0"/>
              <a:buChar char="•"/>
            </a:pPr>
            <a:r>
              <a:rPr lang="es-ES" dirty="0">
                <a:solidFill>
                  <a:schemeClr val="bg2">
                    <a:lumMod val="50000"/>
                  </a:schemeClr>
                </a:solidFill>
              </a:rPr>
              <a:t>Ajustar los tornillos guía (16x) eliminando juego*.</a:t>
            </a:r>
            <a:endParaRPr lang="pt-BR" dirty="0">
              <a:solidFill>
                <a:schemeClr val="bg2">
                  <a:lumMod val="50000"/>
                </a:schemeClr>
              </a:solidFill>
            </a:endParaRPr>
          </a:p>
        </p:txBody>
      </p:sp>
      <p:sp>
        <p:nvSpPr>
          <p:cNvPr id="18" name="CaixaDeTexto 17"/>
          <p:cNvSpPr txBox="1"/>
          <p:nvPr/>
        </p:nvSpPr>
        <p:spPr>
          <a:xfrm>
            <a:off x="6104954" y="4074418"/>
            <a:ext cx="5132721" cy="1477328"/>
          </a:xfrm>
          <a:prstGeom prst="rect">
            <a:avLst/>
          </a:prstGeom>
          <a:noFill/>
        </p:spPr>
        <p:txBody>
          <a:bodyPr wrap="square" rtlCol="0">
            <a:spAutoFit/>
          </a:bodyPr>
          <a:lstStyle/>
          <a:p>
            <a:pPr algn="just"/>
            <a:r>
              <a:rPr lang="es-ES" dirty="0">
                <a:solidFill>
                  <a:schemeClr val="bg2">
                    <a:lumMod val="50000"/>
                  </a:schemeClr>
                </a:solidFill>
              </a:rPr>
              <a:t>*Para ajustar los tornillos guía, afloje la tuerca con una llave combinada de 19 mm, apriete ligeramente el tornillo guía con un destornillador y vuelva a apretar la tuerca. Repita esta operación para los 16 tornillos guía del elevador.</a:t>
            </a:r>
            <a:endParaRPr lang="pt-BR" dirty="0">
              <a:solidFill>
                <a:schemeClr val="bg2">
                  <a:lumMod val="50000"/>
                </a:schemeClr>
              </a:solidFill>
            </a:endParaRPr>
          </a:p>
        </p:txBody>
      </p:sp>
      <p:grpSp>
        <p:nvGrpSpPr>
          <p:cNvPr id="16" name="Grupo 15"/>
          <p:cNvGrpSpPr/>
          <p:nvPr/>
        </p:nvGrpSpPr>
        <p:grpSpPr>
          <a:xfrm>
            <a:off x="1" y="-34583"/>
            <a:ext cx="12192000" cy="1100339"/>
            <a:chOff x="1" y="-34583"/>
            <a:chExt cx="12192000" cy="1100339"/>
          </a:xfrm>
        </p:grpSpPr>
        <p:pic>
          <p:nvPicPr>
            <p:cNvPr id="17" name="Imagem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9" name="Image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0" name="Imagem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640907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sp>
        <p:nvSpPr>
          <p:cNvPr id="9" name="Espaço Reservado para Conteúdo 2"/>
          <p:cNvSpPr txBox="1">
            <a:spLocks/>
          </p:cNvSpPr>
          <p:nvPr/>
        </p:nvSpPr>
        <p:spPr>
          <a:xfrm>
            <a:off x="548838" y="133040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pic>
        <p:nvPicPr>
          <p:cNvPr id="2" name="Image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1464" y="1133621"/>
            <a:ext cx="8202290" cy="5591199"/>
          </a:xfrm>
          <a:prstGeom prst="rect">
            <a:avLst/>
          </a:prstGeom>
        </p:spPr>
      </p:pic>
      <p:grpSp>
        <p:nvGrpSpPr>
          <p:cNvPr id="10" name="Grupo 9"/>
          <p:cNvGrpSpPr/>
          <p:nvPr/>
        </p:nvGrpSpPr>
        <p:grpSpPr>
          <a:xfrm>
            <a:off x="1" y="-34583"/>
            <a:ext cx="12192000" cy="1100339"/>
            <a:chOff x="1" y="-34583"/>
            <a:chExt cx="12192000" cy="1100339"/>
          </a:xfrm>
        </p:grpSpPr>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2" name="Imagem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7" name="Imagem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823638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sp>
        <p:nvSpPr>
          <p:cNvPr id="9" name="Espaço Reservado para Conteúdo 2"/>
          <p:cNvSpPr txBox="1">
            <a:spLocks/>
          </p:cNvSpPr>
          <p:nvPr/>
        </p:nvSpPr>
        <p:spPr>
          <a:xfrm>
            <a:off x="548838" y="133040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FUSÍVEIS UTILIZADOS </a:t>
            </a:r>
          </a:p>
        </p:txBody>
      </p:sp>
      <p:grpSp>
        <p:nvGrpSpPr>
          <p:cNvPr id="10" name="Grupo 9"/>
          <p:cNvGrpSpPr/>
          <p:nvPr/>
        </p:nvGrpSpPr>
        <p:grpSpPr>
          <a:xfrm>
            <a:off x="1" y="-34583"/>
            <a:ext cx="12192000" cy="1100339"/>
            <a:chOff x="1" y="-34583"/>
            <a:chExt cx="12192000" cy="1100339"/>
          </a:xfrm>
        </p:grpSpPr>
        <p:pic>
          <p:nvPicPr>
            <p:cNvPr id="11" name="Image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2" name="Image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7" name="Image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pic>
        <p:nvPicPr>
          <p:cNvPr id="4" name="Imagem 3">
            <a:extLst>
              <a:ext uri="{FF2B5EF4-FFF2-40B4-BE49-F238E27FC236}">
                <a16:creationId xmlns:a16="http://schemas.microsoft.com/office/drawing/2014/main" id="{9552997A-5A2F-9E06-5992-331C111FB1FC}"/>
              </a:ext>
            </a:extLst>
          </p:cNvPr>
          <p:cNvPicPr>
            <a:picLocks noChangeAspect="1"/>
          </p:cNvPicPr>
          <p:nvPr/>
        </p:nvPicPr>
        <p:blipFill rotWithShape="1">
          <a:blip r:embed="rId8"/>
          <a:srcRect t="14233" b="6277"/>
          <a:stretch/>
        </p:blipFill>
        <p:spPr>
          <a:xfrm>
            <a:off x="1828801" y="1730138"/>
            <a:ext cx="8816622" cy="4956524"/>
          </a:xfrm>
          <a:prstGeom prst="rect">
            <a:avLst/>
          </a:prstGeom>
        </p:spPr>
      </p:pic>
    </p:spTree>
    <p:extLst>
      <p:ext uri="{BB962C8B-B14F-4D97-AF65-F5344CB8AC3E}">
        <p14:creationId xmlns:p14="http://schemas.microsoft.com/office/powerpoint/2010/main" val="1520268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90" y="800498"/>
            <a:ext cx="1597349" cy="1120155"/>
          </a:xfrm>
          <a:prstGeom prst="rect">
            <a:avLst/>
          </a:prstGeom>
        </p:spPr>
      </p:pic>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063" y="5092114"/>
            <a:ext cx="2274802" cy="1062800"/>
          </a:xfrm>
          <a:prstGeom prst="rect">
            <a:avLst/>
          </a:prstGeom>
        </p:spPr>
      </p:pic>
      <p:graphicFrame>
        <p:nvGraphicFramePr>
          <p:cNvPr id="2" name="Tabela 1">
            <a:extLst>
              <a:ext uri="{FF2B5EF4-FFF2-40B4-BE49-F238E27FC236}">
                <a16:creationId xmlns:a16="http://schemas.microsoft.com/office/drawing/2014/main" id="{438C74EA-6818-4214-B1FA-3307F3271F21}"/>
              </a:ext>
            </a:extLst>
          </p:cNvPr>
          <p:cNvGraphicFramePr>
            <a:graphicFrameLocks noGrp="1"/>
          </p:cNvGraphicFramePr>
          <p:nvPr>
            <p:extLst>
              <p:ext uri="{D42A27DB-BD31-4B8C-83A1-F6EECF244321}">
                <p14:modId xmlns:p14="http://schemas.microsoft.com/office/powerpoint/2010/main" val="2277099194"/>
              </p:ext>
            </p:extLst>
          </p:nvPr>
        </p:nvGraphicFramePr>
        <p:xfrm>
          <a:off x="3176402" y="5459049"/>
          <a:ext cx="6661150" cy="805180"/>
        </p:xfrm>
        <a:graphic>
          <a:graphicData uri="http://schemas.openxmlformats.org/drawingml/2006/table">
            <a:tbl>
              <a:tblPr firstRow="1" firstCol="1" bandRow="1">
                <a:tableStyleId>{F5AB1C69-6EDB-4FF4-983F-18BD219EF322}</a:tableStyleId>
              </a:tblPr>
              <a:tblGrid>
                <a:gridCol w="1200150">
                  <a:extLst>
                    <a:ext uri="{9D8B030D-6E8A-4147-A177-3AD203B41FA5}">
                      <a16:colId xmlns:a16="http://schemas.microsoft.com/office/drawing/2014/main" val="1219055004"/>
                    </a:ext>
                  </a:extLst>
                </a:gridCol>
                <a:gridCol w="2492375">
                  <a:extLst>
                    <a:ext uri="{9D8B030D-6E8A-4147-A177-3AD203B41FA5}">
                      <a16:colId xmlns:a16="http://schemas.microsoft.com/office/drawing/2014/main" val="4012484923"/>
                    </a:ext>
                  </a:extLst>
                </a:gridCol>
                <a:gridCol w="1015365">
                  <a:extLst>
                    <a:ext uri="{9D8B030D-6E8A-4147-A177-3AD203B41FA5}">
                      <a16:colId xmlns:a16="http://schemas.microsoft.com/office/drawing/2014/main" val="948428857"/>
                    </a:ext>
                  </a:extLst>
                </a:gridCol>
                <a:gridCol w="829945">
                  <a:extLst>
                    <a:ext uri="{9D8B030D-6E8A-4147-A177-3AD203B41FA5}">
                      <a16:colId xmlns:a16="http://schemas.microsoft.com/office/drawing/2014/main" val="879407774"/>
                    </a:ext>
                  </a:extLst>
                </a:gridCol>
                <a:gridCol w="1123315">
                  <a:extLst>
                    <a:ext uri="{9D8B030D-6E8A-4147-A177-3AD203B41FA5}">
                      <a16:colId xmlns:a16="http://schemas.microsoft.com/office/drawing/2014/main" val="372030212"/>
                    </a:ext>
                  </a:extLst>
                </a:gridCol>
              </a:tblGrid>
              <a:tr h="201295">
                <a:tc>
                  <a:txBody>
                    <a:bodyPr/>
                    <a:lstStyle/>
                    <a:p>
                      <a:pPr>
                        <a:lnSpc>
                          <a:spcPct val="115000"/>
                        </a:lnSpc>
                        <a:tabLst>
                          <a:tab pos="2700020" algn="ctr"/>
                          <a:tab pos="5400040" algn="r"/>
                        </a:tabLst>
                      </a:pPr>
                      <a:r>
                        <a:rPr lang="pt-BR" sz="1100">
                          <a:effectLst/>
                        </a:rPr>
                        <a:t>Análise Crítica</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a:effectLst/>
                        </a:rPr>
                        <a:t>Nome</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gn="ctr">
                        <a:lnSpc>
                          <a:spcPct val="115000"/>
                        </a:lnSpc>
                        <a:tabLst>
                          <a:tab pos="2700020" algn="ctr"/>
                          <a:tab pos="5400040" algn="r"/>
                        </a:tabLst>
                      </a:pPr>
                      <a:r>
                        <a:rPr lang="pt-BR" sz="1100">
                          <a:effectLst/>
                        </a:rPr>
                        <a:t>Visto</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gn="ctr">
                        <a:lnSpc>
                          <a:spcPct val="115000"/>
                        </a:lnSpc>
                        <a:tabLst>
                          <a:tab pos="2700020" algn="ctr"/>
                          <a:tab pos="5400040" algn="r"/>
                        </a:tabLst>
                      </a:pPr>
                      <a:r>
                        <a:rPr lang="pt-BR" sz="1100">
                          <a:effectLst/>
                        </a:rPr>
                        <a:t>Data</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gn="ctr">
                        <a:lnSpc>
                          <a:spcPct val="115000"/>
                        </a:lnSpc>
                        <a:tabLst>
                          <a:tab pos="2700020" algn="ctr"/>
                          <a:tab pos="5400040" algn="r"/>
                        </a:tabLst>
                      </a:pPr>
                      <a:r>
                        <a:rPr lang="pt-BR" sz="1100">
                          <a:effectLst/>
                        </a:rPr>
                        <a:t>Vigência</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extLst>
                  <a:ext uri="{0D108BD9-81ED-4DB2-BD59-A6C34878D82A}">
                    <a16:rowId xmlns:a16="http://schemas.microsoft.com/office/drawing/2014/main" val="4074281739"/>
                  </a:ext>
                </a:extLst>
              </a:tr>
              <a:tr h="201295">
                <a:tc>
                  <a:txBody>
                    <a:bodyPr/>
                    <a:lstStyle/>
                    <a:p>
                      <a:pPr>
                        <a:lnSpc>
                          <a:spcPct val="115000"/>
                        </a:lnSpc>
                        <a:tabLst>
                          <a:tab pos="2700020" algn="ctr"/>
                          <a:tab pos="5400040" algn="r"/>
                        </a:tabLst>
                      </a:pPr>
                      <a:r>
                        <a:rPr lang="x-none" sz="1100">
                          <a:effectLst/>
                        </a:rPr>
                        <a:t>Elaborado por:</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dirty="0">
                          <a:effectLst/>
                        </a:rPr>
                        <a:t>Audrey Teixeira</a:t>
                      </a:r>
                      <a:endParaRPr lang="pt-BR" sz="1200" dirty="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a:effectLst/>
                        </a:rPr>
                        <a:t> </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gn="ctr">
                        <a:lnSpc>
                          <a:spcPct val="115000"/>
                        </a:lnSpc>
                        <a:tabLst>
                          <a:tab pos="2700020" algn="ctr"/>
                          <a:tab pos="5400040" algn="r"/>
                        </a:tabLst>
                      </a:pPr>
                      <a:r>
                        <a:rPr lang="pt-BR" sz="1100" dirty="0">
                          <a:effectLst/>
                        </a:rPr>
                        <a:t>22/01/24</a:t>
                      </a:r>
                      <a:endParaRPr lang="pt-BR" sz="1200" dirty="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rowSpan="3">
                  <a:txBody>
                    <a:bodyPr/>
                    <a:lstStyle/>
                    <a:p>
                      <a:pPr marL="0" marR="0" lvl="0" indent="0" algn="ctr" defTabSz="914400" rtl="0" eaLnBrk="1" fontAlgn="auto" latinLnBrk="0" hangingPunct="1">
                        <a:lnSpc>
                          <a:spcPct val="115000"/>
                        </a:lnSpc>
                        <a:spcBef>
                          <a:spcPts val="0"/>
                        </a:spcBef>
                        <a:spcAft>
                          <a:spcPts val="0"/>
                        </a:spcAft>
                        <a:buClrTx/>
                        <a:buSzTx/>
                        <a:buFontTx/>
                        <a:buNone/>
                        <a:tabLst>
                          <a:tab pos="2700020" algn="ctr"/>
                          <a:tab pos="5400040" algn="r"/>
                        </a:tabLst>
                        <a:defRPr/>
                      </a:pPr>
                      <a:r>
                        <a:rPr kumimoji="0" lang="pt-BR" sz="1100" b="0" u="none" strike="noStrike" kern="1200" cap="none" spc="0" normalizeH="0" baseline="0" noProof="0" dirty="0">
                          <a:ln>
                            <a:noFill/>
                          </a:ln>
                          <a:solidFill>
                            <a:prstClr val="black"/>
                          </a:solidFill>
                          <a:effectLst/>
                          <a:uLnTx/>
                          <a:uFillTx/>
                        </a:rPr>
                        <a:t>22/01/24</a:t>
                      </a:r>
                      <a:endParaRPr kumimoji="0" lang="pt-BR"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extLst>
                  <a:ext uri="{0D108BD9-81ED-4DB2-BD59-A6C34878D82A}">
                    <a16:rowId xmlns:a16="http://schemas.microsoft.com/office/drawing/2014/main" val="1133790708"/>
                  </a:ext>
                </a:extLst>
              </a:tr>
              <a:tr h="201295">
                <a:tc>
                  <a:txBody>
                    <a:bodyPr/>
                    <a:lstStyle/>
                    <a:p>
                      <a:pPr>
                        <a:lnSpc>
                          <a:spcPct val="115000"/>
                        </a:lnSpc>
                        <a:tabLst>
                          <a:tab pos="2700020" algn="ctr"/>
                          <a:tab pos="5400040" algn="r"/>
                        </a:tabLst>
                      </a:pPr>
                      <a:r>
                        <a:rPr lang="pt-BR" sz="1100">
                          <a:effectLst/>
                        </a:rPr>
                        <a:t>Revisado</a:t>
                      </a:r>
                      <a:r>
                        <a:rPr lang="x-none" sz="1100">
                          <a:effectLst/>
                        </a:rPr>
                        <a:t> por:</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dirty="0">
                          <a:effectLst/>
                        </a:rPr>
                        <a:t>Péricles Damin</a:t>
                      </a:r>
                      <a:endParaRPr lang="pt-BR" sz="1200" dirty="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a:effectLst/>
                        </a:rPr>
                        <a:t> </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gn="ctr">
                        <a:lnSpc>
                          <a:spcPct val="115000"/>
                        </a:lnSpc>
                        <a:tabLst>
                          <a:tab pos="2700020" algn="ctr"/>
                          <a:tab pos="5400040" algn="r"/>
                        </a:tabLst>
                      </a:pPr>
                      <a:r>
                        <a:rPr lang="pt-BR" sz="1100" dirty="0">
                          <a:effectLst/>
                        </a:rPr>
                        <a:t>22/01/24</a:t>
                      </a:r>
                      <a:endParaRPr lang="pt-BR" sz="1200" dirty="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vMerge="1">
                  <a:txBody>
                    <a:bodyPr/>
                    <a:lstStyle/>
                    <a:p>
                      <a:endParaRPr lang="pt-BR"/>
                    </a:p>
                  </a:txBody>
                  <a:tcPr/>
                </a:tc>
                <a:extLst>
                  <a:ext uri="{0D108BD9-81ED-4DB2-BD59-A6C34878D82A}">
                    <a16:rowId xmlns:a16="http://schemas.microsoft.com/office/drawing/2014/main" val="40037310"/>
                  </a:ext>
                </a:extLst>
              </a:tr>
              <a:tr h="201295">
                <a:tc>
                  <a:txBody>
                    <a:bodyPr/>
                    <a:lstStyle/>
                    <a:p>
                      <a:pPr>
                        <a:lnSpc>
                          <a:spcPct val="115000"/>
                        </a:lnSpc>
                        <a:tabLst>
                          <a:tab pos="2700020" algn="ctr"/>
                          <a:tab pos="5400040" algn="r"/>
                        </a:tabLst>
                      </a:pPr>
                      <a:r>
                        <a:rPr lang="pt-BR" sz="1100">
                          <a:effectLst/>
                        </a:rPr>
                        <a:t>Aprovado </a:t>
                      </a:r>
                      <a:r>
                        <a:rPr lang="x-none" sz="1100">
                          <a:effectLst/>
                        </a:rPr>
                        <a:t>por:</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a:effectLst/>
                        </a:rPr>
                        <a:t>Gisele Fontoura </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a:effectLst/>
                        </a:rPr>
                        <a:t> </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tab pos="2700020" algn="ctr"/>
                          <a:tab pos="5400040" algn="r"/>
                        </a:tabLst>
                        <a:defRPr/>
                      </a:pPr>
                      <a:r>
                        <a:rPr kumimoji="0" lang="pt-BR" sz="1100" b="0" u="none" strike="noStrike" kern="1200" cap="none" spc="0" normalizeH="0" baseline="0" noProof="0" dirty="0">
                          <a:ln>
                            <a:noFill/>
                          </a:ln>
                          <a:solidFill>
                            <a:prstClr val="black"/>
                          </a:solidFill>
                          <a:effectLst/>
                          <a:uLnTx/>
                          <a:uFillTx/>
                        </a:rPr>
                        <a:t>22/01/24</a:t>
                      </a:r>
                      <a:endParaRPr kumimoji="0" lang="pt-BR"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vMerge="1">
                  <a:txBody>
                    <a:bodyPr/>
                    <a:lstStyle/>
                    <a:p>
                      <a:endParaRPr lang="pt-BR"/>
                    </a:p>
                  </a:txBody>
                  <a:tcPr/>
                </a:tc>
                <a:extLst>
                  <a:ext uri="{0D108BD9-81ED-4DB2-BD59-A6C34878D82A}">
                    <a16:rowId xmlns:a16="http://schemas.microsoft.com/office/drawing/2014/main" val="4042564766"/>
                  </a:ext>
                </a:extLst>
              </a:tr>
            </a:tbl>
          </a:graphicData>
        </a:graphic>
      </p:graphicFrame>
      <p:sp>
        <p:nvSpPr>
          <p:cNvPr id="3" name="Retângulo 2">
            <a:extLst>
              <a:ext uri="{FF2B5EF4-FFF2-40B4-BE49-F238E27FC236}">
                <a16:creationId xmlns:a16="http://schemas.microsoft.com/office/drawing/2014/main" id="{3C883CF5-4846-E8DA-55B3-F7F60C8364F2}"/>
              </a:ext>
            </a:extLst>
          </p:cNvPr>
          <p:cNvSpPr/>
          <p:nvPr/>
        </p:nvSpPr>
        <p:spPr>
          <a:xfrm>
            <a:off x="2004159" y="3011376"/>
            <a:ext cx="8150790" cy="990015"/>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prstClr val="white"/>
                </a:solidFill>
              </a:rPr>
              <a:t>FIN AULA 4</a:t>
            </a:r>
          </a:p>
        </p:txBody>
      </p:sp>
    </p:spTree>
    <p:extLst>
      <p:ext uri="{BB962C8B-B14F-4D97-AF65-F5344CB8AC3E}">
        <p14:creationId xmlns:p14="http://schemas.microsoft.com/office/powerpoint/2010/main" val="3142369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p:cNvGraphicFramePr>
            <a:graphicFrameLocks noGrp="1"/>
          </p:cNvGraphicFramePr>
          <p:nvPr>
            <p:extLst>
              <p:ext uri="{D42A27DB-BD31-4B8C-83A1-F6EECF244321}">
                <p14:modId xmlns:p14="http://schemas.microsoft.com/office/powerpoint/2010/main" val="3087074418"/>
              </p:ext>
            </p:extLst>
          </p:nvPr>
        </p:nvGraphicFramePr>
        <p:xfrm>
          <a:off x="1073893" y="1893366"/>
          <a:ext cx="10062121" cy="4473285"/>
        </p:xfrm>
        <a:graphic>
          <a:graphicData uri="http://schemas.openxmlformats.org/drawingml/2006/table">
            <a:tbl>
              <a:tblPr firstRow="1" firstCol="1" bandRow="1"/>
              <a:tblGrid>
                <a:gridCol w="1471502">
                  <a:extLst>
                    <a:ext uri="{9D8B030D-6E8A-4147-A177-3AD203B41FA5}">
                      <a16:colId xmlns:a16="http://schemas.microsoft.com/office/drawing/2014/main" val="20000"/>
                    </a:ext>
                  </a:extLst>
                </a:gridCol>
                <a:gridCol w="1240975">
                  <a:extLst>
                    <a:ext uri="{9D8B030D-6E8A-4147-A177-3AD203B41FA5}">
                      <a16:colId xmlns:a16="http://schemas.microsoft.com/office/drawing/2014/main" val="20001"/>
                    </a:ext>
                  </a:extLst>
                </a:gridCol>
                <a:gridCol w="1471502">
                  <a:extLst>
                    <a:ext uri="{9D8B030D-6E8A-4147-A177-3AD203B41FA5}">
                      <a16:colId xmlns:a16="http://schemas.microsoft.com/office/drawing/2014/main" val="20002"/>
                    </a:ext>
                  </a:extLst>
                </a:gridCol>
                <a:gridCol w="1286354">
                  <a:extLst>
                    <a:ext uri="{9D8B030D-6E8A-4147-A177-3AD203B41FA5}">
                      <a16:colId xmlns:a16="http://schemas.microsoft.com/office/drawing/2014/main" val="20003"/>
                    </a:ext>
                  </a:extLst>
                </a:gridCol>
                <a:gridCol w="943286">
                  <a:extLst>
                    <a:ext uri="{9D8B030D-6E8A-4147-A177-3AD203B41FA5}">
                      <a16:colId xmlns:a16="http://schemas.microsoft.com/office/drawing/2014/main" val="20004"/>
                    </a:ext>
                  </a:extLst>
                </a:gridCol>
                <a:gridCol w="1200436">
                  <a:extLst>
                    <a:ext uri="{9D8B030D-6E8A-4147-A177-3AD203B41FA5}">
                      <a16:colId xmlns:a16="http://schemas.microsoft.com/office/drawing/2014/main" val="20005"/>
                    </a:ext>
                  </a:extLst>
                </a:gridCol>
                <a:gridCol w="1224033">
                  <a:extLst>
                    <a:ext uri="{9D8B030D-6E8A-4147-A177-3AD203B41FA5}">
                      <a16:colId xmlns:a16="http://schemas.microsoft.com/office/drawing/2014/main" val="20006"/>
                    </a:ext>
                  </a:extLst>
                </a:gridCol>
                <a:gridCol w="1224033">
                  <a:extLst>
                    <a:ext uri="{9D8B030D-6E8A-4147-A177-3AD203B41FA5}">
                      <a16:colId xmlns:a16="http://schemas.microsoft.com/office/drawing/2014/main" val="20007"/>
                    </a:ext>
                  </a:extLst>
                </a:gridCol>
              </a:tblGrid>
              <a:tr h="489492">
                <a:tc>
                  <a:txBody>
                    <a:bodyPr/>
                    <a:lstStyle/>
                    <a:p>
                      <a:pPr algn="ctr">
                        <a:lnSpc>
                          <a:spcPct val="107000"/>
                        </a:lnSpc>
                        <a:spcAft>
                          <a:spcPts val="0"/>
                        </a:spcAft>
                      </a:pP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Síntoma</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Síntoma Detección de fallas</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Falla / Posible causa</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Procedimiento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Solución</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err="1">
                          <a:effectLst/>
                          <a:latin typeface="Arial" panose="020B0604020202020204" pitchFamily="34" charset="0"/>
                          <a:ea typeface="Calibri" panose="020F0502020204030204" pitchFamily="34" charset="0"/>
                          <a:cs typeface="Times New Roman" panose="02020603050405020304" pitchFamily="18" charset="0"/>
                        </a:rPr>
                        <a:t>Instr</a:t>
                      </a: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err="1">
                          <a:effectLst/>
                          <a:latin typeface="Arial" panose="020B0604020202020204" pitchFamily="34" charset="0"/>
                          <a:ea typeface="Calibri" panose="020F0502020204030204" pitchFamily="34" charset="0"/>
                          <a:cs typeface="Times New Roman" panose="02020603050405020304" pitchFamily="18" charset="0"/>
                        </a:rPr>
                        <a:t>Part</a:t>
                      </a: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 No.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Tipo de Mantenimiento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6313">
                <a:tc rowSpan="9">
                  <a:txBody>
                    <a:bodyPr/>
                    <a:lstStyle/>
                    <a:p>
                      <a:pPr algn="ctr">
                        <a:lnSpc>
                          <a:spcPct val="107000"/>
                        </a:lnSpc>
                        <a:spcAft>
                          <a:spcPts val="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La mesa no responde a los comandos.</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Fallo observado en la alimentación CA</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Equipo apagado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Conecte el equipo a la </a:t>
                      </a:r>
                      <a:r>
                        <a:rPr lang="es-CO" sz="1000" baseline="0" noProof="0" dirty="0">
                          <a:effectLst/>
                          <a:latin typeface="Arial" panose="020B0604020202020204" pitchFamily="34" charset="0"/>
                          <a:ea typeface="Calibri" panose="020F0502020204030204" pitchFamily="34" charset="0"/>
                          <a:cs typeface="Times New Roman" panose="02020603050405020304" pitchFamily="18" charset="0"/>
                        </a:rPr>
                        <a:t>red.</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IT1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1000" dirty="0">
                          <a:effectLst/>
                          <a:latin typeface="Arial" panose="020B0604020202020204" pitchFamily="34" charset="0"/>
                          <a:ea typeface="Calibri" panose="020F0502020204030204" pitchFamily="34" charset="0"/>
                          <a:cs typeface="Times New Roman" panose="02020603050405020304" pitchFamily="18" charset="0"/>
                        </a:rPr>
                      </a:br>
                      <a:r>
                        <a:rPr lang="es-CO"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6313">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Equipo apagado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Conecte el enchufe a la tomada</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IT1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1000" dirty="0">
                          <a:effectLst/>
                          <a:latin typeface="Arial" panose="020B0604020202020204" pitchFamily="34" charset="0"/>
                          <a:ea typeface="Calibri" panose="020F0502020204030204" pitchFamily="34" charset="0"/>
                          <a:cs typeface="Times New Roman" panose="02020603050405020304" pitchFamily="18" charset="0"/>
                        </a:rPr>
                      </a:br>
                      <a:r>
                        <a:rPr lang="es-CO"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6313">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Equipo apagado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Conecte el enchufe a la mesa</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IT1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1000" dirty="0">
                          <a:effectLst/>
                          <a:latin typeface="Arial" panose="020B0604020202020204" pitchFamily="34" charset="0"/>
                          <a:ea typeface="Calibri" panose="020F0502020204030204" pitchFamily="34" charset="0"/>
                          <a:cs typeface="Times New Roman" panose="02020603050405020304" pitchFamily="18" charset="0"/>
                        </a:rPr>
                      </a:br>
                      <a:r>
                        <a:rPr lang="es-CO"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6313">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Interruptor ON/OFF (filtro de entrada), em posición “0”</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Girar el </a:t>
                      </a:r>
                      <a:r>
                        <a:rPr lang="es-CO" sz="1000" dirty="0">
                          <a:effectLst/>
                          <a:latin typeface="Arial" panose="020B0604020202020204" pitchFamily="34" charset="0"/>
                          <a:ea typeface="Calibri" panose="020F0502020204030204" pitchFamily="34" charset="0"/>
                          <a:cs typeface="Times New Roman" panose="02020603050405020304" pitchFamily="18" charset="0"/>
                        </a:rPr>
                        <a:t>Interruptor</a:t>
                      </a:r>
                      <a:r>
                        <a:rPr lang="es-CO" sz="1000" noProof="0" dirty="0">
                          <a:effectLst/>
                          <a:latin typeface="Arial" panose="020B0604020202020204" pitchFamily="34" charset="0"/>
                          <a:ea typeface="Calibri" panose="020F0502020204030204" pitchFamily="34" charset="0"/>
                          <a:cs typeface="Times New Roman" panose="02020603050405020304" pitchFamily="18" charset="0"/>
                        </a:rPr>
                        <a:t> a la posición “I”</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IT1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1000" dirty="0">
                          <a:effectLst/>
                          <a:latin typeface="Arial" panose="020B0604020202020204" pitchFamily="34" charset="0"/>
                          <a:ea typeface="Calibri" panose="020F0502020204030204" pitchFamily="34" charset="0"/>
                          <a:cs typeface="Times New Roman" panose="02020603050405020304" pitchFamily="18" charset="0"/>
                        </a:rPr>
                      </a:br>
                      <a:r>
                        <a:rPr lang="es-CO"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6313">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Interruptor</a:t>
                      </a:r>
                      <a:r>
                        <a:rPr lang="es-CO" sz="1000" noProof="0" dirty="0">
                          <a:effectLst/>
                          <a:latin typeface="Arial" panose="020B0604020202020204" pitchFamily="34" charset="0"/>
                          <a:ea typeface="Calibri" panose="020F0502020204030204" pitchFamily="34" charset="0"/>
                          <a:cs typeface="Times New Roman" panose="02020603050405020304" pitchFamily="18" charset="0"/>
                        </a:rPr>
                        <a:t> de bloqueo movimientos accionada</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Desbloquear los movimientos</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IT1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1000" dirty="0">
                          <a:effectLst/>
                          <a:latin typeface="Arial" panose="020B0604020202020204" pitchFamily="34" charset="0"/>
                          <a:ea typeface="Calibri" panose="020F0502020204030204" pitchFamily="34" charset="0"/>
                          <a:cs typeface="Times New Roman" panose="02020603050405020304" pitchFamily="18" charset="0"/>
                        </a:rPr>
                      </a:br>
                      <a:r>
                        <a:rPr lang="es-CO"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6137">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Panel lateral</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Probar todos los movimientos (subir y bajar)</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err="1">
                          <a:effectLst/>
                          <a:latin typeface="Arial" panose="020B0604020202020204" pitchFamily="34" charset="0"/>
                          <a:ea typeface="Calibri" panose="020F0502020204030204" pitchFamily="34" charset="0"/>
                          <a:cs typeface="Times New Roman" panose="02020603050405020304" pitchFamily="18" charset="0"/>
                        </a:rPr>
                        <a:t>op</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1000" dirty="0">
                          <a:effectLst/>
                          <a:latin typeface="Arial" panose="020B0604020202020204" pitchFamily="34" charset="0"/>
                          <a:ea typeface="Calibri" panose="020F0502020204030204" pitchFamily="34" charset="0"/>
                          <a:cs typeface="Times New Roman" panose="02020603050405020304" pitchFamily="18" charset="0"/>
                        </a:rPr>
                      </a:br>
                      <a:r>
                        <a:rPr lang="es-CO"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96313">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Control remoto mal conectado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Conectar el control remoto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IT2</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1000" dirty="0">
                          <a:effectLst/>
                          <a:latin typeface="Arial" panose="020B0604020202020204" pitchFamily="34" charset="0"/>
                          <a:ea typeface="Calibri" panose="020F0502020204030204" pitchFamily="34" charset="0"/>
                          <a:cs typeface="Times New Roman" panose="02020603050405020304" pitchFamily="18" charset="0"/>
                        </a:rPr>
                      </a:br>
                      <a:r>
                        <a:rPr lang="es-CO"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6313">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Cable de control remoto con averías</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IT2</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1125" indent="-111125">
                        <a:lnSpc>
                          <a:spcPct val="107000"/>
                        </a:lnSpc>
                        <a:spcAft>
                          <a:spcPts val="0"/>
                        </a:spcAft>
                      </a:pPr>
                      <a:r>
                        <a:rPr lang="es-CO" sz="800" dirty="0">
                          <a:effectLst/>
                          <a:latin typeface="Arial" panose="020B0604020202020204" pitchFamily="34" charset="0"/>
                          <a:ea typeface="Calibri" panose="020F0502020204030204" pitchFamily="34" charset="0"/>
                          <a:cs typeface="Times New Roman" panose="02020603050405020304" pitchFamily="18" charset="0"/>
                        </a:rPr>
                        <a:t>270551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1000" dirty="0">
                          <a:effectLst/>
                          <a:latin typeface="Arial" panose="020B0604020202020204" pitchFamily="34" charset="0"/>
                          <a:ea typeface="Calibri" panose="020F0502020204030204" pitchFamily="34" charset="0"/>
                          <a:cs typeface="Times New Roman" panose="02020603050405020304" pitchFamily="18" charset="0"/>
                        </a:rPr>
                      </a:br>
                      <a:r>
                        <a:rPr lang="es-CO"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21516">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Cable de alimentación roto/aplastado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inspeccione visualmente la integridad del cable de alimentación.</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Reemplazar según sea necesario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IT1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1125" indent="-111125">
                        <a:lnSpc>
                          <a:spcPct val="107000"/>
                        </a:lnSpc>
                        <a:spcAft>
                          <a:spcPts val="0"/>
                        </a:spcAft>
                      </a:pPr>
                      <a:r>
                        <a:rPr lang="es-CO" sz="800" dirty="0">
                          <a:effectLst/>
                          <a:latin typeface="Arial" panose="020B0604020202020204" pitchFamily="34" charset="0"/>
                          <a:ea typeface="Calibri" panose="020F0502020204030204" pitchFamily="34" charset="0"/>
                          <a:cs typeface="Times New Roman" panose="02020603050405020304" pitchFamily="18" charset="0"/>
                        </a:rPr>
                        <a:t>220028</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es-CO" sz="1000" dirty="0">
                          <a:effectLst/>
                          <a:latin typeface="Arial" panose="020B0604020202020204" pitchFamily="34" charset="0"/>
                          <a:ea typeface="Calibri" panose="020F0502020204030204" pitchFamily="34" charset="0"/>
                          <a:cs typeface="Times New Roman" panose="02020603050405020304" pitchFamily="18" charset="0"/>
                        </a:rPr>
                      </a:br>
                      <a:r>
                        <a:rPr lang="es-CO"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7"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pt-BR" sz="3200" dirty="0">
                <a:solidFill>
                  <a:srgbClr val="2B767D"/>
                </a:solidFill>
                <a:ea typeface="SimHei" panose="02010609060101010101" pitchFamily="49" charset="-122"/>
              </a:rPr>
              <a:t>CORRECTIVO</a:t>
            </a:r>
          </a:p>
        </p:txBody>
      </p:sp>
      <p:grpSp>
        <p:nvGrpSpPr>
          <p:cNvPr id="9" name="Grupo 8"/>
          <p:cNvGrpSpPr/>
          <p:nvPr/>
        </p:nvGrpSpPr>
        <p:grpSpPr>
          <a:xfrm>
            <a:off x="1" y="-34583"/>
            <a:ext cx="12192000" cy="1100339"/>
            <a:chOff x="1" y="-34583"/>
            <a:chExt cx="12192000" cy="1100339"/>
          </a:xfrm>
        </p:grpSpPr>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2" name="Imagem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584771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A5865A0C-0467-DBAC-485B-34EC774D7176}"/>
              </a:ext>
            </a:extLst>
          </p:cNvPr>
          <p:cNvPicPr>
            <a:picLocks noChangeAspect="1"/>
          </p:cNvPicPr>
          <p:nvPr/>
        </p:nvPicPr>
        <p:blipFill rotWithShape="1">
          <a:blip r:embed="rId3"/>
          <a:srcRect l="55067" t="6156" r="12592" b="5880"/>
          <a:stretch/>
        </p:blipFill>
        <p:spPr>
          <a:xfrm>
            <a:off x="9022622" y="1509451"/>
            <a:ext cx="2898886" cy="4124381"/>
          </a:xfrm>
          <a:prstGeom prst="rect">
            <a:avLst/>
          </a:prstGeom>
        </p:spPr>
      </p:pic>
      <p:pic>
        <p:nvPicPr>
          <p:cNvPr id="7171" name="Imagem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710" y="4692961"/>
            <a:ext cx="2933370" cy="1564464"/>
          </a:xfrm>
          <a:prstGeom prst="rect">
            <a:avLst/>
          </a:prstGeom>
          <a:noFill/>
          <a:extLst>
            <a:ext uri="{909E8E84-426E-40DD-AFC4-6F175D3DCCD1}">
              <a14:hiddenFill xmlns:a14="http://schemas.microsoft.com/office/drawing/2010/main">
                <a:solidFill>
                  <a:srgbClr val="FFFFFF"/>
                </a:solidFill>
              </a14:hiddenFill>
            </a:ext>
          </a:extLst>
        </p:spPr>
      </p:pic>
      <p:sp>
        <p:nvSpPr>
          <p:cNvPr id="5" name="Caixa de texto 37"/>
          <p:cNvSpPr txBox="1">
            <a:spLocks noChangeArrowheads="1"/>
          </p:cNvSpPr>
          <p:nvPr/>
        </p:nvSpPr>
        <p:spPr bwMode="auto">
          <a:xfrm>
            <a:off x="361951" y="5396815"/>
            <a:ext cx="1529790" cy="589513"/>
          </a:xfrm>
          <a:prstGeom prst="rect">
            <a:avLst/>
          </a:prstGeom>
          <a:solidFill>
            <a:srgbClr val="FFFFFF"/>
          </a:solidFill>
          <a:ln w="6350">
            <a:no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CO" altLang="pt-BR" sz="1200" dirty="0">
                <a:solidFill>
                  <a:srgbClr val="E7E6E6">
                    <a:lumMod val="50000"/>
                  </a:srgbClr>
                </a:solidFill>
                <a:ea typeface="Calibri" panose="020F0502020204030204" pitchFamily="34" charset="0"/>
                <a:cs typeface="Arial" panose="020B0604020202020204" pitchFamily="34" charset="0"/>
              </a:rPr>
              <a:t>Interruptor de bloqueo de los movimientos</a:t>
            </a:r>
            <a:endParaRPr lang="es-CO" altLang="pt-BR" sz="1200" dirty="0">
              <a:solidFill>
                <a:srgbClr val="E7E6E6">
                  <a:lumMod val="50000"/>
                </a:srgbClr>
              </a:solidFill>
            </a:endParaRPr>
          </a:p>
        </p:txBody>
      </p:sp>
      <p:cxnSp>
        <p:nvCxnSpPr>
          <p:cNvPr id="24" name="Conector de seta reta 23"/>
          <p:cNvCxnSpPr>
            <a:cxnSpLocks/>
            <a:stCxn id="5" idx="0"/>
          </p:cNvCxnSpPr>
          <p:nvPr/>
        </p:nvCxnSpPr>
        <p:spPr>
          <a:xfrm flipV="1">
            <a:off x="1126846" y="5063587"/>
            <a:ext cx="1140104" cy="3332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Caixa de texto 56"/>
          <p:cNvSpPr txBox="1">
            <a:spLocks noChangeArrowheads="1"/>
          </p:cNvSpPr>
          <p:nvPr/>
        </p:nvSpPr>
        <p:spPr bwMode="auto">
          <a:xfrm>
            <a:off x="6036926" y="5633833"/>
            <a:ext cx="3821890" cy="458424"/>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s-AR" altLang="pt-BR" sz="1200" dirty="0">
                <a:solidFill>
                  <a:srgbClr val="E7E6E6">
                    <a:lumMod val="50000"/>
                  </a:srgbClr>
                </a:solidFill>
                <a:ea typeface="Calibri" panose="020F0502020204030204" pitchFamily="34" charset="0"/>
                <a:cs typeface="Arial" panose="020B0604020202020204" pitchFamily="34" charset="0"/>
              </a:rPr>
              <a:t>Figura b – </a:t>
            </a:r>
            <a:r>
              <a:rPr lang="es-CO" altLang="pt-BR" sz="1200" dirty="0">
                <a:solidFill>
                  <a:srgbClr val="E7E6E6">
                    <a:lumMod val="50000"/>
                  </a:srgbClr>
                </a:solidFill>
                <a:ea typeface="Calibri" panose="020F0502020204030204" pitchFamily="34" charset="0"/>
                <a:cs typeface="Arial" panose="020B0604020202020204" pitchFamily="34" charset="0"/>
              </a:rPr>
              <a:t>Localización de la etiqueta con número de serie</a:t>
            </a:r>
            <a:endParaRPr lang="es-CO" altLang="pt-BR" sz="1200" dirty="0">
              <a:solidFill>
                <a:srgbClr val="E7E6E6">
                  <a:lumMod val="50000"/>
                </a:srgbClr>
              </a:solidFill>
            </a:endParaRPr>
          </a:p>
        </p:txBody>
      </p:sp>
      <p:sp>
        <p:nvSpPr>
          <p:cNvPr id="36" name="Caixa de texto 49574"/>
          <p:cNvSpPr txBox="1"/>
          <p:nvPr/>
        </p:nvSpPr>
        <p:spPr>
          <a:xfrm>
            <a:off x="697881" y="6287675"/>
            <a:ext cx="3723028" cy="29400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AR" sz="1200" dirty="0">
                <a:solidFill>
                  <a:srgbClr val="E7E6E6">
                    <a:lumMod val="50000"/>
                  </a:srgbClr>
                </a:solidFill>
                <a:ea typeface="Calibri" panose="020F0502020204030204" pitchFamily="34" charset="0"/>
                <a:cs typeface="Arial" panose="020B0604020202020204" pitchFamily="34" charset="0"/>
              </a:rPr>
              <a:t>Figura a – </a:t>
            </a:r>
            <a:r>
              <a:rPr lang="es-CO" altLang="pt-BR" sz="1200" dirty="0">
                <a:solidFill>
                  <a:srgbClr val="E7E6E6">
                    <a:lumMod val="50000"/>
                  </a:srgbClr>
                </a:solidFill>
                <a:ea typeface="Calibri" panose="020F0502020204030204" pitchFamily="34" charset="0"/>
                <a:cs typeface="Arial" panose="020B0604020202020204" pitchFamily="34" charset="0"/>
              </a:rPr>
              <a:t>Localización del interruptor de bloqueo de movimientos </a:t>
            </a:r>
            <a:endParaRPr lang="es-CO" altLang="pt-BR" sz="1200" dirty="0">
              <a:solidFill>
                <a:srgbClr val="E7E6E6">
                  <a:lumMod val="50000"/>
                </a:srgbClr>
              </a:solidFill>
            </a:endParaRPr>
          </a:p>
        </p:txBody>
      </p:sp>
      <p:sp>
        <p:nvSpPr>
          <p:cNvPr id="29"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pt-BR" sz="3200" dirty="0">
                <a:solidFill>
                  <a:srgbClr val="2B767D"/>
                </a:solidFill>
                <a:ea typeface="SimHei" panose="02010609060101010101" pitchFamily="49" charset="-122"/>
              </a:rPr>
              <a:t>CORRECTIVA</a:t>
            </a:r>
          </a:p>
        </p:txBody>
      </p:sp>
      <p:sp>
        <p:nvSpPr>
          <p:cNvPr id="30" name="Retângulo 29"/>
          <p:cNvSpPr/>
          <p:nvPr/>
        </p:nvSpPr>
        <p:spPr>
          <a:xfrm>
            <a:off x="542365" y="1653370"/>
            <a:ext cx="10742162" cy="461665"/>
          </a:xfrm>
          <a:prstGeom prst="rect">
            <a:avLst/>
          </a:prstGeom>
        </p:spPr>
        <p:txBody>
          <a:bodyPr wrap="square">
            <a:spAutoFit/>
          </a:bodyPr>
          <a:lstStyle/>
          <a:p>
            <a:pPr eaLnBrk="0" fontAlgn="base" hangingPunct="0">
              <a:spcBef>
                <a:spcPct val="0"/>
              </a:spcBef>
              <a:spcAft>
                <a:spcPct val="0"/>
              </a:spcAft>
            </a:pPr>
            <a:r>
              <a:rPr lang="es-ES" altLang="pt-BR" sz="2400" dirty="0">
                <a:solidFill>
                  <a:srgbClr val="2B767D"/>
                </a:solidFill>
                <a:ea typeface="Calibri" panose="020F0502020204030204" pitchFamily="34" charset="0"/>
                <a:cs typeface="Arial" panose="020B0604020202020204" pitchFamily="34" charset="0"/>
              </a:rPr>
              <a:t>INSTRUCCIÓN 1 - CONECTAR EL EQUIPO A LA RED</a:t>
            </a:r>
          </a:p>
        </p:txBody>
      </p:sp>
      <p:sp>
        <p:nvSpPr>
          <p:cNvPr id="31" name="CaixaDeTexto 30"/>
          <p:cNvSpPr txBox="1"/>
          <p:nvPr/>
        </p:nvSpPr>
        <p:spPr>
          <a:xfrm>
            <a:off x="542365" y="2115035"/>
            <a:ext cx="7479417" cy="2031325"/>
          </a:xfrm>
          <a:prstGeom prst="rect">
            <a:avLst/>
          </a:prstGeom>
          <a:noFill/>
        </p:spPr>
        <p:txBody>
          <a:bodyPr wrap="square" rtlCol="0">
            <a:spAutoFit/>
          </a:bodyPr>
          <a:lstStyle/>
          <a:p>
            <a:pPr algn="just"/>
            <a:r>
              <a:rPr lang="es-ES" dirty="0">
                <a:solidFill>
                  <a:srgbClr val="E7E6E6">
                    <a:lumMod val="50000"/>
                  </a:srgbClr>
                </a:solidFill>
              </a:rPr>
              <a:t>1. Verifique que el enchufe esté conectado a la toma de corriente.</a:t>
            </a:r>
          </a:p>
          <a:p>
            <a:pPr algn="just"/>
            <a:r>
              <a:rPr lang="es-ES" dirty="0">
                <a:solidFill>
                  <a:srgbClr val="E7E6E6">
                    <a:lumMod val="50000"/>
                  </a:srgbClr>
                </a:solidFill>
              </a:rPr>
              <a:t>2. Verificar que el enchufe esté conectado al equipo (filtro de entrada)</a:t>
            </a:r>
          </a:p>
          <a:p>
            <a:pPr algn="just"/>
            <a:r>
              <a:rPr lang="es-ES" dirty="0">
                <a:solidFill>
                  <a:srgbClr val="E7E6E6">
                    <a:lumMod val="50000"/>
                  </a:srgbClr>
                </a:solidFill>
              </a:rPr>
              <a:t>3. Verificar que el interruptor ON/OFF del filtro de entrada esté en la posición “I” 4. Verificar que el interruptor de bloqueo de movimiento, ubicado en la parte inferior del panel lateral, esté en la posición “I”</a:t>
            </a:r>
          </a:p>
          <a:p>
            <a:pPr algn="just"/>
            <a:r>
              <a:rPr lang="es-ES" dirty="0">
                <a:solidFill>
                  <a:srgbClr val="E7E6E6">
                    <a:lumMod val="50000"/>
                  </a:srgbClr>
                </a:solidFill>
              </a:rPr>
              <a:t>5. Inspeccione visualmente el cable de alimentación.</a:t>
            </a:r>
          </a:p>
          <a:p>
            <a:pPr algn="just"/>
            <a:r>
              <a:rPr lang="es-ES" dirty="0">
                <a:solidFill>
                  <a:srgbClr val="E7E6E6">
                    <a:lumMod val="50000"/>
                  </a:srgbClr>
                </a:solidFill>
              </a:rPr>
              <a:t>para detectar signos de brote</a:t>
            </a:r>
            <a:endParaRPr lang="pt-BR" dirty="0">
              <a:solidFill>
                <a:srgbClr val="E7E6E6">
                  <a:lumMod val="50000"/>
                </a:srgbClr>
              </a:solidFill>
            </a:endParaRPr>
          </a:p>
        </p:txBody>
      </p:sp>
      <p:graphicFrame>
        <p:nvGraphicFramePr>
          <p:cNvPr id="27" name="Tabela 26"/>
          <p:cNvGraphicFramePr>
            <a:graphicFrameLocks noGrp="1"/>
          </p:cNvGraphicFramePr>
          <p:nvPr/>
        </p:nvGraphicFramePr>
        <p:xfrm>
          <a:off x="4668810" y="5986329"/>
          <a:ext cx="4783707" cy="542191"/>
        </p:xfrm>
        <a:graphic>
          <a:graphicData uri="http://schemas.openxmlformats.org/drawingml/2006/table">
            <a:tbl>
              <a:tblPr firstRow="1" firstCol="1" bandRow="1"/>
              <a:tblGrid>
                <a:gridCol w="538818">
                  <a:extLst>
                    <a:ext uri="{9D8B030D-6E8A-4147-A177-3AD203B41FA5}">
                      <a16:colId xmlns:a16="http://schemas.microsoft.com/office/drawing/2014/main" val="20000"/>
                    </a:ext>
                  </a:extLst>
                </a:gridCol>
                <a:gridCol w="4244889">
                  <a:extLst>
                    <a:ext uri="{9D8B030D-6E8A-4147-A177-3AD203B41FA5}">
                      <a16:colId xmlns:a16="http://schemas.microsoft.com/office/drawing/2014/main" val="20001"/>
                    </a:ext>
                  </a:extLst>
                </a:gridCol>
              </a:tblGrid>
              <a:tr h="542191">
                <a:tc>
                  <a:txBody>
                    <a:bodyPr/>
                    <a:lstStyle/>
                    <a:p>
                      <a:pPr>
                        <a:lnSpc>
                          <a:spcPct val="107000"/>
                        </a:lnSpc>
                        <a:spcAft>
                          <a:spcPts val="0"/>
                        </a:spcAft>
                      </a:pP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a:lnSpc>
                          <a:spcPct val="107000"/>
                        </a:lnSpc>
                        <a:spcAft>
                          <a:spcPts val="0"/>
                        </a:spcAft>
                      </a:pPr>
                      <a:r>
                        <a:rPr lang="es-ES" sz="1100" dirty="0">
                          <a:effectLst/>
                          <a:latin typeface="Arial" panose="020B0604020202020204" pitchFamily="34" charset="0"/>
                          <a:ea typeface="Calibri" panose="020F0502020204030204" pitchFamily="34" charset="0"/>
                          <a:cs typeface="Times New Roman" panose="02020603050405020304" pitchFamily="18" charset="0"/>
                        </a:rPr>
                        <a:t>*</a:t>
                      </a:r>
                      <a:r>
                        <a:rPr lang="es-ES" sz="1100" noProof="0" dirty="0">
                          <a:effectLst/>
                          <a:latin typeface="Arial" panose="020B0604020202020204" pitchFamily="34" charset="0"/>
                          <a:ea typeface="Calibri" panose="020F0502020204030204" pitchFamily="34" charset="0"/>
                          <a:cs typeface="Times New Roman" panose="02020603050405020304" pitchFamily="18" charset="0"/>
                        </a:rPr>
                        <a:t>El voltaje del equipo está indicado en la etiqueta del número de serie, ubicada en el chasis de la mesa, en la parte de atrás.</a:t>
                      </a:r>
                      <a:endParaRPr lang="pt-BR"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pic>
        <p:nvPicPr>
          <p:cNvPr id="28" name="Imagem 495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5219" y="6067269"/>
            <a:ext cx="371475" cy="33337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o 21"/>
          <p:cNvGrpSpPr/>
          <p:nvPr/>
        </p:nvGrpSpPr>
        <p:grpSpPr>
          <a:xfrm>
            <a:off x="5891785" y="3727919"/>
            <a:ext cx="3598171" cy="1930400"/>
            <a:chOff x="911152" y="3852786"/>
            <a:chExt cx="3598171" cy="1930400"/>
          </a:xfrm>
        </p:grpSpPr>
        <p:pic>
          <p:nvPicPr>
            <p:cNvPr id="26" name="Imagem 25"/>
            <p:cNvPicPr>
              <a:picLocks noChangeAspect="1"/>
            </p:cNvPicPr>
            <p:nvPr/>
          </p:nvPicPr>
          <p:blipFill rotWithShape="1">
            <a:blip r:embed="rId6">
              <a:extLst>
                <a:ext uri="{28A0092B-C50C-407E-A947-70E740481C1C}">
                  <a14:useLocalDpi xmlns:a14="http://schemas.microsoft.com/office/drawing/2010/main" val="0"/>
                </a:ext>
              </a:extLst>
            </a:blip>
            <a:srcRect t="22177" b="24174"/>
            <a:stretch/>
          </p:blipFill>
          <p:spPr>
            <a:xfrm>
              <a:off x="911152" y="3852786"/>
              <a:ext cx="3598171" cy="1930400"/>
            </a:xfrm>
            <a:prstGeom prst="rect">
              <a:avLst/>
            </a:prstGeom>
          </p:spPr>
        </p:pic>
        <p:sp>
          <p:nvSpPr>
            <p:cNvPr id="32" name="CaixaDeTexto 31"/>
            <p:cNvSpPr txBox="1"/>
            <p:nvPr/>
          </p:nvSpPr>
          <p:spPr>
            <a:xfrm>
              <a:off x="1129087" y="4585548"/>
              <a:ext cx="3162300" cy="954107"/>
            </a:xfrm>
            <a:prstGeom prst="rect">
              <a:avLst/>
            </a:prstGeom>
            <a:solidFill>
              <a:schemeClr val="bg1"/>
            </a:solidFill>
          </p:spPr>
          <p:txBody>
            <a:bodyPr wrap="square" rtlCol="0">
              <a:spAutoFit/>
            </a:bodyPr>
            <a:lstStyle/>
            <a:p>
              <a:r>
                <a:rPr lang="pt-BR" sz="1400" b="1" dirty="0"/>
                <a:t>SN</a:t>
              </a:r>
              <a:r>
                <a:rPr lang="pt-BR" sz="1400" dirty="0"/>
                <a:t> MM014-000000 </a:t>
              </a:r>
              <a:r>
                <a:rPr lang="pt-BR" sz="1400" b="1" dirty="0"/>
                <a:t>FAB:</a:t>
              </a:r>
              <a:r>
                <a:rPr lang="pt-BR" sz="1400" dirty="0"/>
                <a:t> 12/2021</a:t>
              </a:r>
            </a:p>
            <a:p>
              <a:r>
                <a:rPr lang="pt-BR" sz="1400" dirty="0"/>
                <a:t>220</a:t>
              </a:r>
              <a:r>
                <a:rPr lang="pt-BR" sz="1400" b="1" dirty="0"/>
                <a:t>V~</a:t>
              </a:r>
              <a:r>
                <a:rPr lang="pt-BR" sz="1400" dirty="0"/>
                <a:t>   50/60</a:t>
              </a:r>
              <a:r>
                <a:rPr lang="pt-BR" sz="1400" b="1" dirty="0"/>
                <a:t>Hz</a:t>
              </a:r>
              <a:r>
                <a:rPr lang="pt-BR" sz="1400" dirty="0"/>
                <a:t>    </a:t>
              </a:r>
              <a:r>
                <a:rPr lang="pt-BR" sz="1400" b="1" dirty="0"/>
                <a:t>POT:</a:t>
              </a:r>
              <a:r>
                <a:rPr lang="pt-BR" sz="1400" dirty="0"/>
                <a:t> 840</a:t>
              </a:r>
              <a:r>
                <a:rPr lang="pt-BR" sz="1400" b="1" dirty="0"/>
                <a:t>VA</a:t>
              </a:r>
            </a:p>
            <a:p>
              <a:r>
                <a:rPr lang="pt-BR" sz="1400" b="1" dirty="0"/>
                <a:t>MOD.</a:t>
              </a:r>
              <a:r>
                <a:rPr lang="pt-BR" sz="1400" dirty="0"/>
                <a:t> KRATUS EH 460K</a:t>
              </a:r>
            </a:p>
            <a:p>
              <a:r>
                <a:rPr lang="pt-BR" sz="1400" b="1" dirty="0"/>
                <a:t>REG. ANVISA:</a:t>
              </a:r>
              <a:r>
                <a:rPr lang="pt-BR" sz="1400" dirty="0"/>
                <a:t> 000000000000</a:t>
              </a:r>
            </a:p>
          </p:txBody>
        </p:sp>
      </p:grpSp>
      <p:grpSp>
        <p:nvGrpSpPr>
          <p:cNvPr id="38" name="Grupo 37"/>
          <p:cNvGrpSpPr/>
          <p:nvPr/>
        </p:nvGrpSpPr>
        <p:grpSpPr>
          <a:xfrm>
            <a:off x="1" y="-34583"/>
            <a:ext cx="12192000" cy="1100339"/>
            <a:chOff x="1" y="-34583"/>
            <a:chExt cx="12192000" cy="1100339"/>
          </a:xfrm>
        </p:grpSpPr>
        <p:pic>
          <p:nvPicPr>
            <p:cNvPr id="39" name="Imagem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40" name="Imagem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41" name="Imagem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cxnSp>
        <p:nvCxnSpPr>
          <p:cNvPr id="9" name="Conector de seta reta 22">
            <a:extLst>
              <a:ext uri="{FF2B5EF4-FFF2-40B4-BE49-F238E27FC236}">
                <a16:creationId xmlns:a16="http://schemas.microsoft.com/office/drawing/2014/main" id="{F07C7523-E955-2434-FE3A-A0AF7868A268}"/>
              </a:ext>
            </a:extLst>
          </p:cNvPr>
          <p:cNvCxnSpPr>
            <a:cxnSpLocks/>
          </p:cNvCxnSpPr>
          <p:nvPr/>
        </p:nvCxnSpPr>
        <p:spPr>
          <a:xfrm flipV="1">
            <a:off x="9272020" y="3727919"/>
            <a:ext cx="1614597" cy="786991"/>
          </a:xfrm>
          <a:prstGeom prst="straightConnector1">
            <a:avLst/>
          </a:prstGeom>
          <a:ln w="25400" cap="rnd">
            <a:solidFill>
              <a:srgbClr val="FF0000"/>
            </a:solidFill>
            <a:tailEnd type="diamond"/>
          </a:ln>
        </p:spPr>
        <p:style>
          <a:lnRef idx="1">
            <a:schemeClr val="accent1"/>
          </a:lnRef>
          <a:fillRef idx="0">
            <a:schemeClr val="accent1"/>
          </a:fillRef>
          <a:effectRef idx="0">
            <a:schemeClr val="accent1"/>
          </a:effectRef>
          <a:fontRef idx="minor">
            <a:schemeClr val="tx1"/>
          </a:fontRef>
        </p:style>
      </p:cxnSp>
      <p:cxnSp>
        <p:nvCxnSpPr>
          <p:cNvPr id="10" name="Conector de seta reta 22">
            <a:extLst>
              <a:ext uri="{FF2B5EF4-FFF2-40B4-BE49-F238E27FC236}">
                <a16:creationId xmlns:a16="http://schemas.microsoft.com/office/drawing/2014/main" id="{03934FA6-0A73-CF54-AB56-6A02DE24F6CD}"/>
              </a:ext>
            </a:extLst>
          </p:cNvPr>
          <p:cNvCxnSpPr>
            <a:cxnSpLocks/>
          </p:cNvCxnSpPr>
          <p:nvPr/>
        </p:nvCxnSpPr>
        <p:spPr>
          <a:xfrm flipV="1">
            <a:off x="9272020" y="3602508"/>
            <a:ext cx="289797" cy="912402"/>
          </a:xfrm>
          <a:prstGeom prst="straightConnector1">
            <a:avLst/>
          </a:prstGeom>
          <a:ln w="25400" cap="rnd">
            <a:solidFill>
              <a:srgbClr val="FF0000"/>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253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pt-BR" sz="3200" dirty="0">
                <a:solidFill>
                  <a:srgbClr val="2B767D"/>
                </a:solidFill>
                <a:ea typeface="SimHei" panose="02010609060101010101" pitchFamily="49" charset="-122"/>
              </a:rPr>
              <a:t>CORRECTIVA</a:t>
            </a:r>
          </a:p>
        </p:txBody>
      </p:sp>
      <p:sp>
        <p:nvSpPr>
          <p:cNvPr id="15" name="Retângulo 14"/>
          <p:cNvSpPr/>
          <p:nvPr/>
        </p:nvSpPr>
        <p:spPr>
          <a:xfrm>
            <a:off x="542365" y="1653370"/>
            <a:ext cx="10742162" cy="461665"/>
          </a:xfrm>
          <a:prstGeom prst="rect">
            <a:avLst/>
          </a:prstGeom>
        </p:spPr>
        <p:txBody>
          <a:bodyPr wrap="square">
            <a:spAutoFit/>
          </a:bodyPr>
          <a:lstStyle/>
          <a:p>
            <a:pPr eaLnBrk="0" fontAlgn="base" hangingPunct="0">
              <a:spcBef>
                <a:spcPct val="0"/>
              </a:spcBef>
              <a:spcAft>
                <a:spcPct val="0"/>
              </a:spcAft>
            </a:pPr>
            <a:r>
              <a:rPr lang="es-ES" altLang="pt-BR" sz="2400" dirty="0">
                <a:solidFill>
                  <a:srgbClr val="2B767D"/>
                </a:solidFill>
                <a:ea typeface="Calibri" panose="020F0502020204030204" pitchFamily="34" charset="0"/>
                <a:cs typeface="Arial" panose="020B0604020202020204" pitchFamily="34" charset="0"/>
              </a:rPr>
              <a:t>CUADRO DE DETECCIÓN DE FALLAS – ELÉCTRICAS AC</a:t>
            </a:r>
            <a:endParaRPr lang="pt-BR" altLang="pt-BR" sz="2400" dirty="0">
              <a:solidFill>
                <a:srgbClr val="2B767D"/>
              </a:solidFill>
              <a:ea typeface="Calibri" panose="020F0502020204030204" pitchFamily="34" charset="0"/>
              <a:cs typeface="Arial" panose="020B0604020202020204" pitchFamily="34" charset="0"/>
            </a:endParaRPr>
          </a:p>
        </p:txBody>
      </p:sp>
      <p:graphicFrame>
        <p:nvGraphicFramePr>
          <p:cNvPr id="8" name="Tabela 7"/>
          <p:cNvGraphicFramePr>
            <a:graphicFrameLocks noGrp="1"/>
          </p:cNvGraphicFramePr>
          <p:nvPr>
            <p:extLst>
              <p:ext uri="{D42A27DB-BD31-4B8C-83A1-F6EECF244321}">
                <p14:modId xmlns:p14="http://schemas.microsoft.com/office/powerpoint/2010/main" val="3631102874"/>
              </p:ext>
            </p:extLst>
          </p:nvPr>
        </p:nvGraphicFramePr>
        <p:xfrm>
          <a:off x="1073893" y="2157594"/>
          <a:ext cx="10062121" cy="4473285"/>
        </p:xfrm>
        <a:graphic>
          <a:graphicData uri="http://schemas.openxmlformats.org/drawingml/2006/table">
            <a:tbl>
              <a:tblPr firstRow="1" firstCol="1" bandRow="1"/>
              <a:tblGrid>
                <a:gridCol w="1471502">
                  <a:extLst>
                    <a:ext uri="{9D8B030D-6E8A-4147-A177-3AD203B41FA5}">
                      <a16:colId xmlns:a16="http://schemas.microsoft.com/office/drawing/2014/main" val="20000"/>
                    </a:ext>
                  </a:extLst>
                </a:gridCol>
                <a:gridCol w="1240975">
                  <a:extLst>
                    <a:ext uri="{9D8B030D-6E8A-4147-A177-3AD203B41FA5}">
                      <a16:colId xmlns:a16="http://schemas.microsoft.com/office/drawing/2014/main" val="20001"/>
                    </a:ext>
                  </a:extLst>
                </a:gridCol>
                <a:gridCol w="1471502">
                  <a:extLst>
                    <a:ext uri="{9D8B030D-6E8A-4147-A177-3AD203B41FA5}">
                      <a16:colId xmlns:a16="http://schemas.microsoft.com/office/drawing/2014/main" val="20002"/>
                    </a:ext>
                  </a:extLst>
                </a:gridCol>
                <a:gridCol w="1286354">
                  <a:extLst>
                    <a:ext uri="{9D8B030D-6E8A-4147-A177-3AD203B41FA5}">
                      <a16:colId xmlns:a16="http://schemas.microsoft.com/office/drawing/2014/main" val="20003"/>
                    </a:ext>
                  </a:extLst>
                </a:gridCol>
                <a:gridCol w="943286">
                  <a:extLst>
                    <a:ext uri="{9D8B030D-6E8A-4147-A177-3AD203B41FA5}">
                      <a16:colId xmlns:a16="http://schemas.microsoft.com/office/drawing/2014/main" val="20004"/>
                    </a:ext>
                  </a:extLst>
                </a:gridCol>
                <a:gridCol w="1200436">
                  <a:extLst>
                    <a:ext uri="{9D8B030D-6E8A-4147-A177-3AD203B41FA5}">
                      <a16:colId xmlns:a16="http://schemas.microsoft.com/office/drawing/2014/main" val="20005"/>
                    </a:ext>
                  </a:extLst>
                </a:gridCol>
                <a:gridCol w="1224033">
                  <a:extLst>
                    <a:ext uri="{9D8B030D-6E8A-4147-A177-3AD203B41FA5}">
                      <a16:colId xmlns:a16="http://schemas.microsoft.com/office/drawing/2014/main" val="20006"/>
                    </a:ext>
                  </a:extLst>
                </a:gridCol>
                <a:gridCol w="1224033">
                  <a:extLst>
                    <a:ext uri="{9D8B030D-6E8A-4147-A177-3AD203B41FA5}">
                      <a16:colId xmlns:a16="http://schemas.microsoft.com/office/drawing/2014/main" val="20007"/>
                    </a:ext>
                  </a:extLst>
                </a:gridCol>
              </a:tblGrid>
              <a:tr h="489492">
                <a:tc>
                  <a:txBody>
                    <a:bodyPr/>
                    <a:lstStyle/>
                    <a:p>
                      <a:pPr algn="ctr">
                        <a:lnSpc>
                          <a:spcPct val="107000"/>
                        </a:lnSpc>
                        <a:spcAft>
                          <a:spcPts val="0"/>
                        </a:spcAft>
                      </a:pP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Síntoma</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Síntoma /  Detección de fallas</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Falla / Posible causa</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Procedimiento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Solución</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err="1">
                          <a:effectLst/>
                          <a:latin typeface="Arial" panose="020B0604020202020204" pitchFamily="34" charset="0"/>
                          <a:ea typeface="Calibri" panose="020F0502020204030204" pitchFamily="34" charset="0"/>
                          <a:cs typeface="Times New Roman" panose="02020603050405020304" pitchFamily="18" charset="0"/>
                        </a:rPr>
                        <a:t>Instr</a:t>
                      </a: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err="1">
                          <a:effectLst/>
                          <a:latin typeface="Arial" panose="020B0604020202020204" pitchFamily="34" charset="0"/>
                          <a:ea typeface="Calibri" panose="020F0502020204030204" pitchFamily="34" charset="0"/>
                          <a:cs typeface="Times New Roman" panose="02020603050405020304" pitchFamily="18" charset="0"/>
                        </a:rPr>
                        <a:t>Part</a:t>
                      </a: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 No.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b="1" noProof="0" dirty="0">
                          <a:effectLst/>
                          <a:latin typeface="Arial" panose="020B0604020202020204" pitchFamily="34" charset="0"/>
                          <a:ea typeface="Calibri" panose="020F0502020204030204" pitchFamily="34" charset="0"/>
                          <a:cs typeface="Times New Roman" panose="02020603050405020304" pitchFamily="18" charset="0"/>
                        </a:rPr>
                        <a:t>Tipo de Mantenimiento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6313">
                <a:tc rowSpan="9">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La mesa no responde a los comandos.</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Fallo observado en la alimentación CA</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s-CO" sz="1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Equipo apagado</a:t>
                      </a:r>
                      <a:endParaRPr kumimoji="0" lang="es-CO"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Conecte el equipo a la </a:t>
                      </a:r>
                      <a:r>
                        <a:rPr lang="es-CO" sz="1000" baseline="0" noProof="0" dirty="0">
                          <a:effectLst/>
                          <a:latin typeface="Arial" panose="020B0604020202020204" pitchFamily="34" charset="0"/>
                          <a:ea typeface="Calibri" panose="020F0502020204030204" pitchFamily="34" charset="0"/>
                          <a:cs typeface="Times New Roman" panose="02020603050405020304" pitchFamily="18" charset="0"/>
                        </a:rPr>
                        <a:t>red.</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a:effectLst/>
                          <a:latin typeface="Arial" panose="020B0604020202020204" pitchFamily="34" charset="0"/>
                          <a:ea typeface="Calibri" panose="020F0502020204030204" pitchFamily="34" charset="0"/>
                          <a:cs typeface="Times New Roman" panose="02020603050405020304" pitchFamily="18" charset="0"/>
                        </a:rPr>
                        <a:t> </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IT1</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pt-BR" sz="1000" dirty="0">
                          <a:effectLst/>
                          <a:latin typeface="Arial" panose="020B0604020202020204" pitchFamily="34" charset="0"/>
                          <a:ea typeface="Calibri" panose="020F0502020204030204" pitchFamily="34" charset="0"/>
                          <a:cs typeface="Times New Roman" panose="02020603050405020304" pitchFamily="18" charset="0"/>
                        </a:rPr>
                      </a:br>
                      <a:r>
                        <a:rPr lang="pt-BR"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6313">
                <a:tc vMerge="1">
                  <a:txBody>
                    <a:bodyPr/>
                    <a:lstStyle/>
                    <a:p>
                      <a:endParaRPr lang="es-AR"/>
                    </a:p>
                  </a:txBody>
                  <a:tcPr/>
                </a:tc>
                <a:tc vMerge="1">
                  <a:txBody>
                    <a:bodyPr/>
                    <a:lstStyle/>
                    <a:p>
                      <a:endParaRPr lang="es-AR"/>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Equipo apagado</a:t>
                      </a:r>
                      <a:endParaRPr kumimoji="0" lang="es-CO"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Conecte el enchufe a la tomada</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a:effectLst/>
                          <a:latin typeface="Arial" panose="020B0604020202020204" pitchFamily="34" charset="0"/>
                          <a:ea typeface="Calibri" panose="020F0502020204030204" pitchFamily="34" charset="0"/>
                          <a:cs typeface="Times New Roman" panose="02020603050405020304" pitchFamily="18" charset="0"/>
                        </a:rPr>
                        <a:t> </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a:effectLst/>
                          <a:latin typeface="Arial" panose="020B0604020202020204" pitchFamily="34" charset="0"/>
                          <a:ea typeface="Calibri" panose="020F0502020204030204" pitchFamily="34" charset="0"/>
                          <a:cs typeface="Times New Roman" panose="02020603050405020304" pitchFamily="18" charset="0"/>
                        </a:rPr>
                        <a:t>IT1</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AR" sz="1000" dirty="0">
                          <a:effectLst/>
                          <a:latin typeface="Arial" panose="020B060402020202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pt-BR" sz="1000" dirty="0">
                          <a:effectLst/>
                          <a:latin typeface="Arial" panose="020B0604020202020204" pitchFamily="34" charset="0"/>
                          <a:ea typeface="Calibri" panose="020F0502020204030204" pitchFamily="34" charset="0"/>
                          <a:cs typeface="Times New Roman" panose="02020603050405020304" pitchFamily="18" charset="0"/>
                        </a:rPr>
                      </a:br>
                      <a:r>
                        <a:rPr lang="pt-BR"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6313">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Equipo apagado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Conecte el enchufe a la mesa</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a:effectLst/>
                          <a:latin typeface="Arial" panose="020B0604020202020204" pitchFamily="34" charset="0"/>
                          <a:ea typeface="Calibri" panose="020F0502020204030204" pitchFamily="34" charset="0"/>
                          <a:cs typeface="Times New Roman" panose="02020603050405020304" pitchFamily="18" charset="0"/>
                        </a:rPr>
                        <a:t> </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IT1</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AR" sz="1000" dirty="0">
                          <a:effectLst/>
                          <a:latin typeface="Arial" panose="020B060402020202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pt-BR" sz="1000" dirty="0">
                          <a:effectLst/>
                          <a:latin typeface="Arial" panose="020B0604020202020204" pitchFamily="34" charset="0"/>
                          <a:ea typeface="Calibri" panose="020F0502020204030204" pitchFamily="34" charset="0"/>
                          <a:cs typeface="Times New Roman" panose="02020603050405020304" pitchFamily="18" charset="0"/>
                        </a:rPr>
                      </a:br>
                      <a:r>
                        <a:rPr lang="pt-BR"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6313">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Interruptor ON/OFF (filtro de entrada), em posición “0”</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Girar el </a:t>
                      </a:r>
                      <a:r>
                        <a:rPr lang="es-CO" sz="1000" dirty="0">
                          <a:effectLst/>
                          <a:latin typeface="Arial" panose="020B0604020202020204" pitchFamily="34" charset="0"/>
                          <a:ea typeface="Calibri" panose="020F0502020204030204" pitchFamily="34" charset="0"/>
                          <a:cs typeface="Times New Roman" panose="02020603050405020304" pitchFamily="18" charset="0"/>
                        </a:rPr>
                        <a:t>Interruptor</a:t>
                      </a:r>
                      <a:r>
                        <a:rPr lang="es-CO" sz="1000" noProof="0" dirty="0">
                          <a:effectLst/>
                          <a:latin typeface="Arial" panose="020B0604020202020204" pitchFamily="34" charset="0"/>
                          <a:ea typeface="Calibri" panose="020F0502020204030204" pitchFamily="34" charset="0"/>
                          <a:cs typeface="Times New Roman" panose="02020603050405020304" pitchFamily="18" charset="0"/>
                        </a:rPr>
                        <a:t> a la posición “I”</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AR" sz="1000">
                          <a:effectLst/>
                          <a:latin typeface="Arial" panose="020B0604020202020204" pitchFamily="34" charset="0"/>
                          <a:ea typeface="Calibri" panose="020F0502020204030204" pitchFamily="34" charset="0"/>
                          <a:cs typeface="Times New Roman" panose="02020603050405020304" pitchFamily="18" charset="0"/>
                        </a:rPr>
                        <a:t> </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IT1</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AR" sz="1000" dirty="0">
                          <a:effectLst/>
                          <a:latin typeface="Arial" panose="020B060402020202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pt-BR" sz="1000" dirty="0">
                          <a:effectLst/>
                          <a:latin typeface="Arial" panose="020B0604020202020204" pitchFamily="34" charset="0"/>
                          <a:ea typeface="Calibri" panose="020F0502020204030204" pitchFamily="34" charset="0"/>
                          <a:cs typeface="Times New Roman" panose="02020603050405020304" pitchFamily="18" charset="0"/>
                        </a:rPr>
                      </a:br>
                      <a:r>
                        <a:rPr lang="pt-BR"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6313">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Interruptor</a:t>
                      </a:r>
                      <a:r>
                        <a:rPr lang="es-CO" sz="1000" noProof="0" dirty="0">
                          <a:effectLst/>
                          <a:latin typeface="Arial" panose="020B0604020202020204" pitchFamily="34" charset="0"/>
                          <a:ea typeface="Calibri" panose="020F0502020204030204" pitchFamily="34" charset="0"/>
                          <a:cs typeface="Times New Roman" panose="02020603050405020304" pitchFamily="18" charset="0"/>
                        </a:rPr>
                        <a:t> de bloqueo movimientos accionada</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Desbloquear los movimientos</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AR" sz="1000">
                          <a:effectLst/>
                          <a:latin typeface="Arial" panose="020B0604020202020204" pitchFamily="34" charset="0"/>
                          <a:ea typeface="Calibri" panose="020F0502020204030204" pitchFamily="34" charset="0"/>
                          <a:cs typeface="Times New Roman" panose="02020603050405020304" pitchFamily="18" charset="0"/>
                        </a:rPr>
                        <a:t> </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IT1</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AR" sz="1000" dirty="0">
                          <a:effectLst/>
                          <a:latin typeface="Arial" panose="020B060402020202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pt-BR" sz="1000" dirty="0">
                          <a:effectLst/>
                          <a:latin typeface="Arial" panose="020B0604020202020204" pitchFamily="34" charset="0"/>
                          <a:ea typeface="Calibri" panose="020F0502020204030204" pitchFamily="34" charset="0"/>
                          <a:cs typeface="Times New Roman" panose="02020603050405020304" pitchFamily="18" charset="0"/>
                        </a:rPr>
                      </a:br>
                      <a:r>
                        <a:rPr lang="pt-BR"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6137">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Panel lateral</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Probar todos los movimientos (subir y bajar)</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AR" sz="1000">
                          <a:effectLst/>
                          <a:latin typeface="Arial" panose="020B0604020202020204" pitchFamily="34" charset="0"/>
                          <a:ea typeface="Calibri" panose="020F0502020204030204" pitchFamily="34" charset="0"/>
                          <a:cs typeface="Times New Roman" panose="02020603050405020304" pitchFamily="18" charset="0"/>
                        </a:rPr>
                        <a:t> </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noProof="0" dirty="0" err="1">
                          <a:effectLst/>
                          <a:latin typeface="Arial" panose="020B0604020202020204" pitchFamily="34" charset="0"/>
                          <a:ea typeface="Calibri" panose="020F0502020204030204" pitchFamily="34" charset="0"/>
                          <a:cs typeface="Times New Roman" panose="02020603050405020304" pitchFamily="18" charset="0"/>
                        </a:rPr>
                        <a:t>op</a:t>
                      </a:r>
                      <a:endParaRPr lang="pt-BR"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AR" sz="1000" dirty="0">
                          <a:effectLst/>
                          <a:latin typeface="Arial" panose="020B060402020202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pt-BR" sz="1000" dirty="0">
                          <a:effectLst/>
                          <a:latin typeface="Arial" panose="020B0604020202020204" pitchFamily="34" charset="0"/>
                          <a:ea typeface="Calibri" panose="020F0502020204030204" pitchFamily="34" charset="0"/>
                          <a:cs typeface="Times New Roman" panose="02020603050405020304" pitchFamily="18" charset="0"/>
                        </a:rPr>
                      </a:br>
                      <a:r>
                        <a:rPr lang="pt-BR"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96313">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Control remoto mal conectado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Conectar el control remoto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AR" sz="1000">
                          <a:effectLst/>
                          <a:latin typeface="Arial" panose="020B0604020202020204" pitchFamily="34" charset="0"/>
                          <a:ea typeface="Calibri" panose="020F0502020204030204" pitchFamily="34" charset="0"/>
                          <a:cs typeface="Times New Roman" panose="02020603050405020304" pitchFamily="18" charset="0"/>
                        </a:rPr>
                        <a:t> </a:t>
                      </a:r>
                      <a:endParaRPr lang="pt-BR" sz="100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IT2</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AR" sz="1000" dirty="0">
                          <a:effectLst/>
                          <a:latin typeface="Arial" panose="020B060402020202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pt-BR" sz="1000" dirty="0">
                          <a:effectLst/>
                          <a:latin typeface="Arial" panose="020B0604020202020204" pitchFamily="34" charset="0"/>
                          <a:ea typeface="Calibri" panose="020F0502020204030204" pitchFamily="34" charset="0"/>
                          <a:cs typeface="Times New Roman" panose="02020603050405020304" pitchFamily="18" charset="0"/>
                        </a:rPr>
                      </a:br>
                      <a:r>
                        <a:rPr lang="pt-BR"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6313">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Cable de control remoto con averías</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dirty="0">
                          <a:effectLst/>
                          <a:latin typeface="Arial" panose="020B0604020202020204" pitchFamily="34" charset="0"/>
                          <a:ea typeface="Calibri" panose="020F0502020204030204" pitchFamily="34"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AR" sz="1000" dirty="0">
                          <a:effectLst/>
                          <a:latin typeface="Arial" panose="020B0604020202020204" pitchFamily="34" charset="0"/>
                          <a:ea typeface="Calibri" panose="020F0502020204030204" pitchFamily="34" charset="0"/>
                          <a:cs typeface="Times New Roman" panose="02020603050405020304" pitchFamily="18" charset="0"/>
                        </a:rPr>
                        <a:t> </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IT2</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1125" indent="-111125">
                        <a:lnSpc>
                          <a:spcPct val="107000"/>
                        </a:lnSpc>
                        <a:spcAft>
                          <a:spcPts val="0"/>
                        </a:spcAft>
                      </a:pPr>
                      <a:r>
                        <a:rPr lang="pt-BR" sz="800" dirty="0">
                          <a:effectLst/>
                          <a:latin typeface="Arial" panose="020B0604020202020204" pitchFamily="34" charset="0"/>
                          <a:ea typeface="Calibri" panose="020F0502020204030204" pitchFamily="34" charset="0"/>
                          <a:cs typeface="Times New Roman" panose="02020603050405020304" pitchFamily="18" charset="0"/>
                        </a:rPr>
                        <a:t>270551</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pt-BR" sz="1000" dirty="0">
                          <a:effectLst/>
                          <a:latin typeface="Arial" panose="020B0604020202020204" pitchFamily="34" charset="0"/>
                          <a:ea typeface="Calibri" panose="020F0502020204030204" pitchFamily="34" charset="0"/>
                          <a:cs typeface="Times New Roman" panose="02020603050405020304" pitchFamily="18" charset="0"/>
                        </a:rPr>
                      </a:br>
                      <a:r>
                        <a:rPr lang="pt-BR"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21516">
                <a:tc vMerge="1">
                  <a:txBody>
                    <a:bodyPr/>
                    <a:lstStyle/>
                    <a:p>
                      <a:endParaRPr lang="es-AR"/>
                    </a:p>
                  </a:txBody>
                  <a:tcPr/>
                </a:tc>
                <a:tc vMerge="1">
                  <a:txBody>
                    <a:bodyPr/>
                    <a:lstStyle/>
                    <a:p>
                      <a:endParaRPr lang="es-AR"/>
                    </a:p>
                  </a:txBody>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Cable de alimentación roto/aplastado</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000" noProof="0" dirty="0">
                          <a:effectLst/>
                          <a:latin typeface="Arial" panose="020B0604020202020204" pitchFamily="34" charset="0"/>
                          <a:ea typeface="Calibri" panose="020F0502020204030204" pitchFamily="34" charset="0"/>
                          <a:cs typeface="Times New Roman" panose="02020603050405020304" pitchFamily="18" charset="0"/>
                        </a:rPr>
                        <a:t>inspeccione visualmente la integridad del cable de alimentación.</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000" noProof="0" dirty="0">
                          <a:effectLst/>
                          <a:latin typeface="Arial" panose="020B0604020202020204" pitchFamily="34" charset="0"/>
                          <a:ea typeface="Calibri" panose="020F0502020204030204" pitchFamily="34" charset="0"/>
                          <a:cs typeface="Times New Roman" panose="02020603050405020304" pitchFamily="18" charset="0"/>
                        </a:rPr>
                        <a:t>Substitua</a:t>
                      </a:r>
                      <a:r>
                        <a:rPr lang="pt-BR" sz="1000" baseline="0" noProof="0" dirty="0">
                          <a:effectLst/>
                          <a:latin typeface="Arial" panose="020B0604020202020204" pitchFamily="34" charset="0"/>
                          <a:ea typeface="Calibri" panose="020F0502020204030204" pitchFamily="34" charset="0"/>
                          <a:cs typeface="Times New Roman" panose="02020603050405020304" pitchFamily="18" charset="0"/>
                        </a:rPr>
                        <a:t> conforme necessário</a:t>
                      </a:r>
                      <a:endParaRPr lang="pt-BR"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IT1</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1125" indent="-111125">
                        <a:lnSpc>
                          <a:spcPct val="107000"/>
                        </a:lnSpc>
                        <a:spcAft>
                          <a:spcPts val="0"/>
                        </a:spcAft>
                      </a:pPr>
                      <a:r>
                        <a:rPr lang="pt-BR" sz="800" dirty="0">
                          <a:effectLst/>
                          <a:latin typeface="Arial" panose="020B0604020202020204" pitchFamily="34" charset="0"/>
                          <a:ea typeface="Calibri" panose="020F0502020204030204" pitchFamily="34" charset="0"/>
                          <a:cs typeface="Times New Roman" panose="02020603050405020304" pitchFamily="18" charset="0"/>
                        </a:rPr>
                        <a:t>220028</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1000" dirty="0">
                          <a:effectLst/>
                          <a:latin typeface="Arial" panose="020B0604020202020204" pitchFamily="34" charset="0"/>
                          <a:ea typeface="Calibri" panose="020F0502020204030204" pitchFamily="34" charset="0"/>
                          <a:cs typeface="Times New Roman" panose="02020603050405020304" pitchFamily="18" charset="0"/>
                        </a:rPr>
                        <a:t>USUARIO o</a:t>
                      </a:r>
                      <a:br>
                        <a:rPr lang="pt-BR" sz="1000" dirty="0">
                          <a:effectLst/>
                          <a:latin typeface="Arial" panose="020B0604020202020204" pitchFamily="34" charset="0"/>
                          <a:ea typeface="Calibri" panose="020F0502020204030204" pitchFamily="34" charset="0"/>
                          <a:cs typeface="Times New Roman" panose="02020603050405020304" pitchFamily="18" charset="0"/>
                        </a:rPr>
                      </a:br>
                      <a:r>
                        <a:rPr lang="pt-BR" sz="10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10" name="Grupo 9"/>
          <p:cNvGrpSpPr/>
          <p:nvPr/>
        </p:nvGrpSpPr>
        <p:grpSpPr>
          <a:xfrm>
            <a:off x="1" y="-34583"/>
            <a:ext cx="12192000" cy="1100339"/>
            <a:chOff x="1" y="-34583"/>
            <a:chExt cx="12192000" cy="1100339"/>
          </a:xfrm>
        </p:grpSpPr>
        <p:pic>
          <p:nvPicPr>
            <p:cNvPr id="11" name="Image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3" name="Image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9" name="Imagem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288986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2201863" y="4224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AR">
              <a:solidFill>
                <a:prstClr val="black"/>
              </a:solidFill>
            </a:endParaRPr>
          </a:p>
        </p:txBody>
      </p:sp>
      <p:sp>
        <p:nvSpPr>
          <p:cNvPr id="10" name="Rectangle 13"/>
          <p:cNvSpPr>
            <a:spLocks noChangeArrowheads="1"/>
          </p:cNvSpPr>
          <p:nvPr/>
        </p:nvSpPr>
        <p:spPr bwMode="auto">
          <a:xfrm>
            <a:off x="4183245" y="1379971"/>
            <a:ext cx="76578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s-AR" altLang="pt-BR" sz="1000" dirty="0">
                <a:solidFill>
                  <a:srgbClr val="385623"/>
                </a:solidFill>
                <a:latin typeface="Arial" panose="020B0604020202020204" pitchFamily="34" charset="0"/>
                <a:ea typeface="Calibri" panose="020F0502020204030204" pitchFamily="34" charset="0"/>
                <a:cs typeface="Arial" panose="020B0604020202020204" pitchFamily="34" charset="0"/>
              </a:rPr>
              <a:t>					</a:t>
            </a:r>
            <a:endParaRPr lang="pt-BR" altLang="pt-BR" dirty="0">
              <a:solidFill>
                <a:prstClr val="black"/>
              </a:solidFill>
              <a:latin typeface="Arial" panose="020B0604020202020204" pitchFamily="34" charset="0"/>
            </a:endParaRPr>
          </a:p>
        </p:txBody>
      </p:sp>
      <p:sp>
        <p:nvSpPr>
          <p:cNvPr id="11" name="Rectangle 16"/>
          <p:cNvSpPr>
            <a:spLocks noChangeArrowheads="1"/>
          </p:cNvSpPr>
          <p:nvPr/>
        </p:nvSpPr>
        <p:spPr bwMode="auto">
          <a:xfrm>
            <a:off x="2201863" y="468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AR">
              <a:solidFill>
                <a:prstClr val="black"/>
              </a:solidFill>
            </a:endParaRPr>
          </a:p>
        </p:txBody>
      </p:sp>
      <p:graphicFrame>
        <p:nvGraphicFramePr>
          <p:cNvPr id="3" name="Tabela 2"/>
          <p:cNvGraphicFramePr>
            <a:graphicFrameLocks noGrp="1"/>
          </p:cNvGraphicFramePr>
          <p:nvPr>
            <p:extLst>
              <p:ext uri="{D42A27DB-BD31-4B8C-83A1-F6EECF244321}">
                <p14:modId xmlns:p14="http://schemas.microsoft.com/office/powerpoint/2010/main" val="3701346504"/>
              </p:ext>
            </p:extLst>
          </p:nvPr>
        </p:nvGraphicFramePr>
        <p:xfrm>
          <a:off x="1466850" y="2142213"/>
          <a:ext cx="8049509" cy="4404175"/>
        </p:xfrm>
        <a:graphic>
          <a:graphicData uri="http://schemas.openxmlformats.org/drawingml/2006/table">
            <a:tbl>
              <a:tblPr firstRow="1" firstCol="1" bandRow="1"/>
              <a:tblGrid>
                <a:gridCol w="1177174">
                  <a:extLst>
                    <a:ext uri="{9D8B030D-6E8A-4147-A177-3AD203B41FA5}">
                      <a16:colId xmlns:a16="http://schemas.microsoft.com/office/drawing/2014/main" val="20000"/>
                    </a:ext>
                  </a:extLst>
                </a:gridCol>
                <a:gridCol w="992756">
                  <a:extLst>
                    <a:ext uri="{9D8B030D-6E8A-4147-A177-3AD203B41FA5}">
                      <a16:colId xmlns:a16="http://schemas.microsoft.com/office/drawing/2014/main" val="20001"/>
                    </a:ext>
                  </a:extLst>
                </a:gridCol>
                <a:gridCol w="1177174">
                  <a:extLst>
                    <a:ext uri="{9D8B030D-6E8A-4147-A177-3AD203B41FA5}">
                      <a16:colId xmlns:a16="http://schemas.microsoft.com/office/drawing/2014/main" val="20002"/>
                    </a:ext>
                  </a:extLst>
                </a:gridCol>
                <a:gridCol w="1062971">
                  <a:extLst>
                    <a:ext uri="{9D8B030D-6E8A-4147-A177-3AD203B41FA5}">
                      <a16:colId xmlns:a16="http://schemas.microsoft.com/office/drawing/2014/main" val="20003"/>
                    </a:ext>
                  </a:extLst>
                </a:gridCol>
                <a:gridCol w="1114425">
                  <a:extLst>
                    <a:ext uri="{9D8B030D-6E8A-4147-A177-3AD203B41FA5}">
                      <a16:colId xmlns:a16="http://schemas.microsoft.com/office/drawing/2014/main" val="20004"/>
                    </a:ext>
                  </a:extLst>
                </a:gridCol>
                <a:gridCol w="566601">
                  <a:extLst>
                    <a:ext uri="{9D8B030D-6E8A-4147-A177-3AD203B41FA5}">
                      <a16:colId xmlns:a16="http://schemas.microsoft.com/office/drawing/2014/main" val="20005"/>
                    </a:ext>
                  </a:extLst>
                </a:gridCol>
                <a:gridCol w="979204">
                  <a:extLst>
                    <a:ext uri="{9D8B030D-6E8A-4147-A177-3AD203B41FA5}">
                      <a16:colId xmlns:a16="http://schemas.microsoft.com/office/drawing/2014/main" val="20006"/>
                    </a:ext>
                  </a:extLst>
                </a:gridCol>
                <a:gridCol w="979204">
                  <a:extLst>
                    <a:ext uri="{9D8B030D-6E8A-4147-A177-3AD203B41FA5}">
                      <a16:colId xmlns:a16="http://schemas.microsoft.com/office/drawing/2014/main" val="20007"/>
                    </a:ext>
                  </a:extLst>
                </a:gridCol>
              </a:tblGrid>
              <a:tr h="331910">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Síntoma</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Síntoma /  Detección de fallas</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Falla / Posible causa</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Procedimiento</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Solución</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err="1">
                          <a:effectLst/>
                          <a:latin typeface="Arial" panose="020B0604020202020204" pitchFamily="34" charset="0"/>
                          <a:ea typeface="Calibri" panose="020F0502020204030204" pitchFamily="34" charset="0"/>
                          <a:cs typeface="Times New Roman" panose="02020603050405020304" pitchFamily="18" charset="0"/>
                        </a:rPr>
                        <a:t>Instr</a:t>
                      </a: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err="1">
                          <a:effectLst/>
                          <a:latin typeface="Arial" panose="020B0604020202020204" pitchFamily="34" charset="0"/>
                          <a:ea typeface="Calibri" panose="020F0502020204030204" pitchFamily="34" charset="0"/>
                          <a:cs typeface="Times New Roman" panose="02020603050405020304" pitchFamily="18" charset="0"/>
                        </a:rPr>
                        <a:t>Part</a:t>
                      </a: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 No.</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Tipo de Mantenimiento</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6788">
                <a:tc rowSpan="7">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La mesa no responde a los comandos.</a:t>
                      </a:r>
                    </a:p>
                    <a:p>
                      <a:pPr algn="ctr">
                        <a:lnSpc>
                          <a:spcPct val="107000"/>
                        </a:lnSpc>
                        <a:spcAft>
                          <a:spcPts val="0"/>
                        </a:spcAft>
                      </a:pPr>
                      <a:r>
                        <a:rPr lang="es-CO" sz="700" b="1" dirty="0">
                          <a:effectLst/>
                          <a:latin typeface="Arial" panose="020B0604020202020204" pitchFamily="34" charset="0"/>
                          <a:ea typeface="Calibri" panose="020F0502020204030204" pitchFamily="34" charset="0"/>
                          <a:cs typeface="Times New Roman" panose="02020603050405020304" pitchFamily="18" charset="0"/>
                        </a:rPr>
                        <a:t> </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sz="700" b="1" dirty="0">
                          <a:effectLst/>
                          <a:latin typeface="Arial" panose="020B0604020202020204" pitchFamily="34" charset="0"/>
                          <a:ea typeface="Calibri" panose="020F0502020204030204" pitchFamily="34" charset="0"/>
                          <a:cs typeface="Times New Roman" panose="02020603050405020304" pitchFamily="18" charset="0"/>
                        </a:rPr>
                        <a:t> </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Fallo observado en la alimentación CA</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Arial" panose="020B0604020202020204" pitchFamily="34" charset="0"/>
                        </a:rPr>
                        <a:t>Tensión incompatible con el equipo.</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Medición de voltaje proporcionada por el cliente</a:t>
                      </a:r>
                    </a:p>
                  </a:txBody>
                  <a:tcPr marL="44309" marR="4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Proporcionar una fuente de alimentación compatible con el equipo.</a:t>
                      </a:r>
                    </a:p>
                  </a:txBody>
                  <a:tcPr marL="44309" marR="4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3.1</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 </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TÉCNICO</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1910">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Arial" panose="020B0604020202020204" pitchFamily="34" charset="0"/>
                        </a:rPr>
                        <a:t>Cable de alimentación dañado</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Verifique la continuidad del cable de alimentación</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Reemplazar según sea necesario</a:t>
                      </a:r>
                    </a:p>
                  </a:txBody>
                  <a:tcPr marL="44309" marR="4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3.2</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220028</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TÉCNICO</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214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Arial" panose="020B0604020202020204" pitchFamily="34" charset="0"/>
                        </a:rPr>
                        <a:t>Fusible quemado (F1/F2)</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Medida de tensión en el filtro de entrada</a:t>
                      </a:r>
                    </a:p>
                    <a:p>
                      <a:pPr algn="ctr">
                        <a:lnSpc>
                          <a:spcPct val="107000"/>
                        </a:lnSpc>
                        <a:spcAft>
                          <a:spcPts val="0"/>
                        </a:spcAft>
                      </a:pPr>
                      <a:br>
                        <a:rPr lang="es-CO" sz="650" noProof="0" dirty="0">
                          <a:effectLst/>
                          <a:latin typeface="Arial" panose="020B0604020202020204" pitchFamily="34" charset="0"/>
                          <a:ea typeface="Calibri" panose="020F0502020204030204" pitchFamily="34" charset="0"/>
                          <a:cs typeface="Arial" panose="020B0604020202020204" pitchFamily="34" charset="0"/>
                        </a:rPr>
                      </a:br>
                      <a:r>
                        <a:rPr lang="es-CO" sz="650" b="1" noProof="0" dirty="0">
                          <a:effectLst/>
                          <a:latin typeface="Arial" panose="020B0604020202020204" pitchFamily="34" charset="0"/>
                          <a:ea typeface="Calibri" panose="020F0502020204030204" pitchFamily="34" charset="0"/>
                          <a:cs typeface="Arial" panose="020B0604020202020204" pitchFamily="34" charset="0"/>
                        </a:rPr>
                        <a:t>Valor aceptado: </a:t>
                      </a:r>
                      <a:r>
                        <a:rPr lang="es-CO" sz="650" b="0" noProof="0" dirty="0">
                          <a:effectLst/>
                          <a:latin typeface="Arial" panose="020B0604020202020204" pitchFamily="34" charset="0"/>
                          <a:ea typeface="Calibri" panose="020F0502020204030204" pitchFamily="34" charset="0"/>
                          <a:cs typeface="Arial" panose="020B0604020202020204" pitchFamily="34" charset="0"/>
                        </a:rPr>
                        <a:t>El mismo medido en el punto </a:t>
                      </a:r>
                    </a:p>
                    <a:p>
                      <a:pPr algn="ctr">
                        <a:lnSpc>
                          <a:spcPct val="107000"/>
                        </a:lnSpc>
                        <a:spcAft>
                          <a:spcPts val="0"/>
                        </a:spcAft>
                      </a:pPr>
                      <a:r>
                        <a:rPr lang="es-CO" sz="650" b="0" noProof="0" dirty="0">
                          <a:effectLst/>
                          <a:latin typeface="Arial" panose="020B0604020202020204" pitchFamily="34" charset="0"/>
                          <a:ea typeface="Calibri" panose="020F0502020204030204" pitchFamily="34" charset="0"/>
                          <a:cs typeface="Arial" panose="020B0604020202020204" pitchFamily="34" charset="0"/>
                        </a:rPr>
                        <a:t>3.1</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Reemplace el fusible</a:t>
                      </a:r>
                    </a:p>
                  </a:txBody>
                  <a:tcPr marL="44309" marR="4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3.3</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(F1/F2)</a:t>
                      </a:r>
                    </a:p>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6A 127V (011103);</a:t>
                      </a:r>
                    </a:p>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3,15V 220V (013381)</a:t>
                      </a:r>
                    </a:p>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 </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TÉCNICO</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3214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Arial" panose="020B0604020202020204" pitchFamily="34" charset="0"/>
                        </a:rPr>
                        <a:t>Filtro de entrada</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Medida de tensión en el filtro de entrada</a:t>
                      </a:r>
                    </a:p>
                    <a:p>
                      <a:pPr algn="ctr">
                        <a:lnSpc>
                          <a:spcPct val="107000"/>
                        </a:lnSpc>
                        <a:spcAft>
                          <a:spcPts val="0"/>
                        </a:spcAft>
                      </a:pPr>
                      <a:br>
                        <a:rPr lang="es-CO" sz="650" noProof="0" dirty="0">
                          <a:effectLst/>
                          <a:latin typeface="Arial" panose="020B0604020202020204" pitchFamily="34" charset="0"/>
                          <a:ea typeface="Calibri" panose="020F0502020204030204" pitchFamily="34" charset="0"/>
                          <a:cs typeface="Arial" panose="020B0604020202020204" pitchFamily="34" charset="0"/>
                        </a:rPr>
                      </a:br>
                      <a:r>
                        <a:rPr lang="es-CO" sz="650" b="1" noProof="0" dirty="0">
                          <a:effectLst/>
                          <a:latin typeface="Arial" panose="020B0604020202020204" pitchFamily="34" charset="0"/>
                          <a:ea typeface="Calibri" panose="020F0502020204030204" pitchFamily="34" charset="0"/>
                          <a:cs typeface="Arial" panose="020B0604020202020204" pitchFamily="34" charset="0"/>
                        </a:rPr>
                        <a:t>Valor aceptado: </a:t>
                      </a:r>
                      <a:r>
                        <a:rPr lang="es-CO" sz="650" b="0" noProof="0" dirty="0">
                          <a:effectLst/>
                          <a:latin typeface="Arial" panose="020B0604020202020204" pitchFamily="34" charset="0"/>
                          <a:ea typeface="Calibri" panose="020F0502020204030204" pitchFamily="34" charset="0"/>
                          <a:cs typeface="Arial" panose="020B0604020202020204" pitchFamily="34" charset="0"/>
                        </a:rPr>
                        <a:t>El mismo medido en el punto </a:t>
                      </a:r>
                    </a:p>
                    <a:p>
                      <a:pPr algn="ctr">
                        <a:lnSpc>
                          <a:spcPct val="107000"/>
                        </a:lnSpc>
                        <a:spcAft>
                          <a:spcPts val="0"/>
                        </a:spcAft>
                      </a:pPr>
                      <a:r>
                        <a:rPr lang="es-CO" sz="650" b="0" noProof="0" dirty="0">
                          <a:effectLst/>
                          <a:latin typeface="Arial" panose="020B0604020202020204" pitchFamily="34" charset="0"/>
                          <a:ea typeface="Calibri" panose="020F0502020204030204" pitchFamily="34" charset="0"/>
                          <a:cs typeface="Arial" panose="020B0604020202020204" pitchFamily="34" charset="0"/>
                        </a:rPr>
                        <a:t>3.1</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Reemplace el filtro de entrada</a:t>
                      </a:r>
                    </a:p>
                  </a:txBody>
                  <a:tcPr marL="44309" marR="4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3.4</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013448</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TÉCNICO</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3214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Arial" panose="020B0604020202020204" pitchFamily="34" charset="0"/>
                        </a:rPr>
                        <a:t>Primario del Transformador </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Medida de tensión en el filtro de entrada</a:t>
                      </a:r>
                    </a:p>
                    <a:p>
                      <a:pPr algn="ctr">
                        <a:lnSpc>
                          <a:spcPct val="107000"/>
                        </a:lnSpc>
                        <a:spcAft>
                          <a:spcPts val="0"/>
                        </a:spcAft>
                      </a:pPr>
                      <a:br>
                        <a:rPr lang="es-CO" sz="650" noProof="0" dirty="0">
                          <a:effectLst/>
                          <a:latin typeface="Arial" panose="020B0604020202020204" pitchFamily="34" charset="0"/>
                          <a:ea typeface="Calibri" panose="020F0502020204030204" pitchFamily="34" charset="0"/>
                          <a:cs typeface="Arial" panose="020B0604020202020204" pitchFamily="34" charset="0"/>
                        </a:rPr>
                      </a:br>
                      <a:r>
                        <a:rPr lang="es-CO" sz="650" b="1" noProof="0" dirty="0">
                          <a:effectLst/>
                          <a:latin typeface="Arial" panose="020B0604020202020204" pitchFamily="34" charset="0"/>
                          <a:ea typeface="Calibri" panose="020F0502020204030204" pitchFamily="34" charset="0"/>
                          <a:cs typeface="Arial" panose="020B0604020202020204" pitchFamily="34" charset="0"/>
                        </a:rPr>
                        <a:t>Valor aceptado: </a:t>
                      </a:r>
                      <a:r>
                        <a:rPr lang="es-CO" sz="650" b="0" noProof="0" dirty="0">
                          <a:effectLst/>
                          <a:latin typeface="Arial" panose="020B0604020202020204" pitchFamily="34" charset="0"/>
                          <a:ea typeface="Calibri" panose="020F0502020204030204" pitchFamily="34" charset="0"/>
                          <a:cs typeface="Arial" panose="020B0604020202020204" pitchFamily="34" charset="0"/>
                        </a:rPr>
                        <a:t>El mismo medido en el punto </a:t>
                      </a:r>
                    </a:p>
                    <a:p>
                      <a:pPr algn="ctr">
                        <a:lnSpc>
                          <a:spcPct val="107000"/>
                        </a:lnSpc>
                        <a:spcAft>
                          <a:spcPts val="0"/>
                        </a:spcAft>
                      </a:pPr>
                      <a:r>
                        <a:rPr lang="es-CO" sz="650" b="0" noProof="0" dirty="0">
                          <a:effectLst/>
                          <a:latin typeface="Arial" panose="020B0604020202020204" pitchFamily="34" charset="0"/>
                          <a:ea typeface="Calibri" panose="020F0502020204030204" pitchFamily="34" charset="0"/>
                          <a:cs typeface="Arial" panose="020B0604020202020204" pitchFamily="34" charset="0"/>
                        </a:rPr>
                        <a:t>3.1</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Reemplace los componentes aplicables</a:t>
                      </a:r>
                    </a:p>
                  </a:txBody>
                  <a:tcPr marL="44309" marR="4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3.5</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270740</a:t>
                      </a:r>
                    </a:p>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270741</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TÉCNICO</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3214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Arial" panose="020B0604020202020204" pitchFamily="34" charset="0"/>
                        </a:rPr>
                        <a:t>Secundario del Transformador</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Medición de tensión de salida del</a:t>
                      </a:r>
                      <a:r>
                        <a:rPr lang="es-CO" sz="650" baseline="0" noProof="0" dirty="0">
                          <a:effectLst/>
                          <a:latin typeface="Arial" panose="020B0604020202020204" pitchFamily="34" charset="0"/>
                          <a:ea typeface="Calibri" panose="020F0502020204030204" pitchFamily="34" charset="0"/>
                          <a:cs typeface="Arial" panose="020B0604020202020204" pitchFamily="34" charset="0"/>
                        </a:rPr>
                        <a:t> </a:t>
                      </a:r>
                      <a:r>
                        <a:rPr lang="es-CO" sz="650" noProof="0" dirty="0">
                          <a:effectLst/>
                          <a:latin typeface="Arial" panose="020B0604020202020204" pitchFamily="34" charset="0"/>
                          <a:ea typeface="Calibri" panose="020F0502020204030204" pitchFamily="34" charset="0"/>
                          <a:cs typeface="Arial" panose="020B0604020202020204" pitchFamily="34" charset="0"/>
                        </a:rPr>
                        <a:t>Transformador.</a:t>
                      </a:r>
                      <a:br>
                        <a:rPr lang="es-CO" sz="650" noProof="0" dirty="0">
                          <a:effectLst/>
                          <a:latin typeface="Arial" panose="020B0604020202020204" pitchFamily="34" charset="0"/>
                          <a:ea typeface="Calibri" panose="020F0502020204030204" pitchFamily="34" charset="0"/>
                          <a:cs typeface="Arial" panose="020B0604020202020204" pitchFamily="34" charset="0"/>
                        </a:rPr>
                      </a:br>
                      <a:br>
                        <a:rPr lang="es-CO" sz="650" noProof="0" dirty="0">
                          <a:effectLst/>
                          <a:latin typeface="Arial" panose="020B0604020202020204" pitchFamily="34" charset="0"/>
                          <a:ea typeface="Calibri" panose="020F0502020204030204" pitchFamily="34" charset="0"/>
                          <a:cs typeface="Arial" panose="020B0604020202020204" pitchFamily="34" charset="0"/>
                        </a:rPr>
                      </a:br>
                      <a:r>
                        <a:rPr lang="es-CO" sz="650" b="1" noProof="0" dirty="0">
                          <a:effectLst/>
                          <a:latin typeface="Arial" panose="020B0604020202020204" pitchFamily="34" charset="0"/>
                          <a:ea typeface="Calibri" panose="020F0502020204030204" pitchFamily="34" charset="0"/>
                          <a:cs typeface="Arial" panose="020B0604020202020204" pitchFamily="34" charset="0"/>
                        </a:rPr>
                        <a:t>Valor aceptado:</a:t>
                      </a:r>
                      <a:br>
                        <a:rPr lang="es-CO" sz="650" noProof="0" dirty="0">
                          <a:effectLst/>
                          <a:latin typeface="Arial" panose="020B0604020202020204" pitchFamily="34" charset="0"/>
                          <a:ea typeface="Calibri" panose="020F0502020204030204" pitchFamily="34" charset="0"/>
                          <a:cs typeface="Arial" panose="020B0604020202020204" pitchFamily="34" charset="0"/>
                        </a:rPr>
                      </a:br>
                      <a:r>
                        <a:rPr lang="es-CO" sz="650" noProof="0" dirty="0">
                          <a:effectLst/>
                          <a:latin typeface="Arial" panose="020B0604020202020204" pitchFamily="34" charset="0"/>
                          <a:ea typeface="Calibri" panose="020F0502020204030204" pitchFamily="34" charset="0"/>
                          <a:cs typeface="Arial" panose="020B0604020202020204" pitchFamily="34" charset="0"/>
                        </a:rPr>
                        <a:t>≅ 36,4V</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Reemplace el transformador</a:t>
                      </a:r>
                    </a:p>
                  </a:txBody>
                  <a:tcPr marL="44309" marR="4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3.6</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277250</a:t>
                      </a:r>
                      <a:br>
                        <a:rPr lang="es-CO" sz="700" dirty="0">
                          <a:effectLst/>
                          <a:latin typeface="Arial" panose="020B0604020202020204" pitchFamily="34" charset="0"/>
                          <a:ea typeface="Calibri" panose="020F0502020204030204" pitchFamily="34" charset="0"/>
                          <a:cs typeface="Arial" panose="020B0604020202020204" pitchFamily="34" charset="0"/>
                        </a:rPr>
                      </a:br>
                      <a:r>
                        <a:rPr lang="es-CO" sz="700" dirty="0">
                          <a:effectLst/>
                          <a:latin typeface="Arial" panose="020B0604020202020204" pitchFamily="34" charset="0"/>
                          <a:ea typeface="Calibri" panose="020F0502020204030204" pitchFamily="34" charset="0"/>
                          <a:cs typeface="Arial" panose="020B0604020202020204" pitchFamily="34" charset="0"/>
                        </a:rPr>
                        <a:t>CABO 4</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TÉCNICO</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3214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Arial" panose="020B0604020202020204" pitchFamily="34" charset="0"/>
                        </a:rPr>
                        <a:t>Placa rectificadora</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Medición de tensión de salid de la placa rectificadora.</a:t>
                      </a:r>
                    </a:p>
                    <a:p>
                      <a:pPr algn="ctr">
                        <a:lnSpc>
                          <a:spcPct val="107000"/>
                        </a:lnSpc>
                        <a:spcAft>
                          <a:spcPts val="0"/>
                        </a:spcAft>
                      </a:pPr>
                      <a:br>
                        <a:rPr lang="es-CO" sz="650" noProof="0" dirty="0">
                          <a:effectLst/>
                          <a:latin typeface="Arial" panose="020B0604020202020204" pitchFamily="34" charset="0"/>
                          <a:ea typeface="Calibri" panose="020F0502020204030204" pitchFamily="34" charset="0"/>
                          <a:cs typeface="Arial" panose="020B0604020202020204" pitchFamily="34" charset="0"/>
                        </a:rPr>
                      </a:br>
                      <a:r>
                        <a:rPr lang="es-CO" sz="650" b="1" noProof="0" dirty="0">
                          <a:effectLst/>
                          <a:latin typeface="Arial" panose="020B0604020202020204" pitchFamily="34" charset="0"/>
                          <a:ea typeface="Calibri" panose="020F0502020204030204" pitchFamily="34" charset="0"/>
                          <a:cs typeface="Arial" panose="020B0604020202020204" pitchFamily="34" charset="0"/>
                        </a:rPr>
                        <a:t>Valor aceptado:</a:t>
                      </a:r>
                      <a:br>
                        <a:rPr lang="es-CO" sz="650" noProof="0" dirty="0">
                          <a:effectLst/>
                          <a:latin typeface="Arial" panose="020B0604020202020204" pitchFamily="34" charset="0"/>
                          <a:ea typeface="Calibri" panose="020F0502020204030204" pitchFamily="34" charset="0"/>
                          <a:cs typeface="Arial" panose="020B0604020202020204" pitchFamily="34" charset="0"/>
                        </a:rPr>
                      </a:br>
                      <a:r>
                        <a:rPr lang="es-CO" sz="650" noProof="0" dirty="0">
                          <a:effectLst/>
                          <a:latin typeface="Arial" panose="020B0604020202020204" pitchFamily="34" charset="0"/>
                          <a:ea typeface="Calibri" panose="020F0502020204030204" pitchFamily="34" charset="0"/>
                          <a:cs typeface="Arial" panose="020B0604020202020204" pitchFamily="34" charset="0"/>
                        </a:rPr>
                        <a:t>≅ 52Vdc</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650" noProof="0" dirty="0">
                          <a:effectLst/>
                          <a:latin typeface="Arial" panose="020B0604020202020204" pitchFamily="34" charset="0"/>
                          <a:ea typeface="Calibri" panose="020F0502020204030204" pitchFamily="34" charset="0"/>
                          <a:cs typeface="Arial" panose="020B0604020202020204" pitchFamily="34" charset="0"/>
                        </a:rPr>
                        <a:t>Reemplazar según sea necesario</a:t>
                      </a:r>
                    </a:p>
                  </a:txBody>
                  <a:tcPr marL="44309" marR="4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3.7</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272020</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Arial" panose="020B0604020202020204" pitchFamily="34" charset="0"/>
                        </a:rPr>
                        <a:t>TÉCNICO</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6"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7" name="Retângulo 16"/>
          <p:cNvSpPr/>
          <p:nvPr/>
        </p:nvSpPr>
        <p:spPr>
          <a:xfrm>
            <a:off x="542365" y="1653370"/>
            <a:ext cx="10742162" cy="461665"/>
          </a:xfrm>
          <a:prstGeom prst="rect">
            <a:avLst/>
          </a:prstGeom>
        </p:spPr>
        <p:txBody>
          <a:bodyPr wrap="square">
            <a:spAutoFit/>
          </a:bodyPr>
          <a:lstStyle/>
          <a:p>
            <a:pPr eaLnBrk="0" fontAlgn="base" hangingPunct="0">
              <a:spcBef>
                <a:spcPct val="0"/>
              </a:spcBef>
              <a:spcAft>
                <a:spcPct val="0"/>
              </a:spcAft>
            </a:pPr>
            <a:r>
              <a:rPr lang="es-ES" altLang="pt-BR" sz="2400" dirty="0">
                <a:solidFill>
                  <a:srgbClr val="2B767D"/>
                </a:solidFill>
                <a:ea typeface="Calibri" panose="020F0502020204030204" pitchFamily="34" charset="0"/>
                <a:cs typeface="Arial" panose="020B0604020202020204" pitchFamily="34" charset="0"/>
              </a:rPr>
              <a:t>CUADRO DE DETECCIÓN DE FALLAS – ELÉCTRICAS AC</a:t>
            </a:r>
            <a:endParaRPr lang="pt-BR" altLang="pt-BR" sz="2400" dirty="0">
              <a:solidFill>
                <a:srgbClr val="2B767D"/>
              </a:solidFill>
              <a:ea typeface="Calibri" panose="020F0502020204030204" pitchFamily="34" charset="0"/>
              <a:cs typeface="Arial" panose="020B0604020202020204" pitchFamily="34" charset="0"/>
            </a:endParaRPr>
          </a:p>
        </p:txBody>
      </p:sp>
      <p:grpSp>
        <p:nvGrpSpPr>
          <p:cNvPr id="13" name="Grupo 12"/>
          <p:cNvGrpSpPr/>
          <p:nvPr/>
        </p:nvGrpSpPr>
        <p:grpSpPr>
          <a:xfrm>
            <a:off x="1" y="-34583"/>
            <a:ext cx="12192000" cy="1100339"/>
            <a:chOff x="1" y="-34583"/>
            <a:chExt cx="12192000" cy="1100339"/>
          </a:xfrm>
        </p:grpSpPr>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1" name="Imagem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3" name="Imagem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61595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59627" y="3282912"/>
            <a:ext cx="720172" cy="6463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2201863" y="4224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AR">
              <a:solidFill>
                <a:prstClr val="black"/>
              </a:solidFill>
            </a:endParaRPr>
          </a:p>
        </p:txBody>
      </p:sp>
      <p:sp>
        <p:nvSpPr>
          <p:cNvPr id="10" name="Rectangle 13"/>
          <p:cNvSpPr>
            <a:spLocks noChangeArrowheads="1"/>
          </p:cNvSpPr>
          <p:nvPr/>
        </p:nvSpPr>
        <p:spPr bwMode="auto">
          <a:xfrm>
            <a:off x="4183245" y="1379971"/>
            <a:ext cx="76578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s-AR" altLang="pt-BR" sz="1000" dirty="0">
                <a:solidFill>
                  <a:srgbClr val="385623"/>
                </a:solidFill>
                <a:latin typeface="Arial" panose="020B0604020202020204" pitchFamily="34" charset="0"/>
                <a:ea typeface="Calibri" panose="020F0502020204030204" pitchFamily="34" charset="0"/>
                <a:cs typeface="Arial" panose="020B0604020202020204" pitchFamily="34" charset="0"/>
              </a:rPr>
              <a:t>					</a:t>
            </a:r>
            <a:endParaRPr lang="pt-BR" altLang="pt-BR" dirty="0">
              <a:solidFill>
                <a:prstClr val="black"/>
              </a:solidFill>
              <a:latin typeface="Arial" panose="020B0604020202020204" pitchFamily="34" charset="0"/>
            </a:endParaRPr>
          </a:p>
        </p:txBody>
      </p:sp>
      <p:sp>
        <p:nvSpPr>
          <p:cNvPr id="11" name="Rectangle 16"/>
          <p:cNvSpPr>
            <a:spLocks noChangeArrowheads="1"/>
          </p:cNvSpPr>
          <p:nvPr/>
        </p:nvSpPr>
        <p:spPr bwMode="auto">
          <a:xfrm>
            <a:off x="2201863" y="468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AR">
              <a:solidFill>
                <a:prstClr val="black"/>
              </a:solidFill>
            </a:endParaRPr>
          </a:p>
        </p:txBody>
      </p:sp>
      <p:graphicFrame>
        <p:nvGraphicFramePr>
          <p:cNvPr id="2" name="Tabela 1"/>
          <p:cNvGraphicFramePr>
            <a:graphicFrameLocks noGrp="1"/>
          </p:cNvGraphicFramePr>
          <p:nvPr>
            <p:extLst>
              <p:ext uri="{D42A27DB-BD31-4B8C-83A1-F6EECF244321}">
                <p14:modId xmlns:p14="http://schemas.microsoft.com/office/powerpoint/2010/main" val="4260304058"/>
              </p:ext>
            </p:extLst>
          </p:nvPr>
        </p:nvGraphicFramePr>
        <p:xfrm>
          <a:off x="2228987" y="2200622"/>
          <a:ext cx="7751933" cy="4496271"/>
        </p:xfrm>
        <a:graphic>
          <a:graphicData uri="http://schemas.openxmlformats.org/drawingml/2006/table">
            <a:tbl>
              <a:tblPr firstRow="1" firstCol="1" bandRow="1"/>
              <a:tblGrid>
                <a:gridCol w="1133656">
                  <a:extLst>
                    <a:ext uri="{9D8B030D-6E8A-4147-A177-3AD203B41FA5}">
                      <a16:colId xmlns:a16="http://schemas.microsoft.com/office/drawing/2014/main" val="20000"/>
                    </a:ext>
                  </a:extLst>
                </a:gridCol>
                <a:gridCol w="956056">
                  <a:extLst>
                    <a:ext uri="{9D8B030D-6E8A-4147-A177-3AD203B41FA5}">
                      <a16:colId xmlns:a16="http://schemas.microsoft.com/office/drawing/2014/main" val="20001"/>
                    </a:ext>
                  </a:extLst>
                </a:gridCol>
                <a:gridCol w="1133656">
                  <a:extLst>
                    <a:ext uri="{9D8B030D-6E8A-4147-A177-3AD203B41FA5}">
                      <a16:colId xmlns:a16="http://schemas.microsoft.com/office/drawing/2014/main" val="20002"/>
                    </a:ext>
                  </a:extLst>
                </a:gridCol>
                <a:gridCol w="991017">
                  <a:extLst>
                    <a:ext uri="{9D8B030D-6E8A-4147-A177-3AD203B41FA5}">
                      <a16:colId xmlns:a16="http://schemas.microsoft.com/office/drawing/2014/main" val="20003"/>
                    </a:ext>
                  </a:extLst>
                </a:gridCol>
                <a:gridCol w="726715">
                  <a:extLst>
                    <a:ext uri="{9D8B030D-6E8A-4147-A177-3AD203B41FA5}">
                      <a16:colId xmlns:a16="http://schemas.microsoft.com/office/drawing/2014/main" val="20004"/>
                    </a:ext>
                  </a:extLst>
                </a:gridCol>
                <a:gridCol w="924825">
                  <a:extLst>
                    <a:ext uri="{9D8B030D-6E8A-4147-A177-3AD203B41FA5}">
                      <a16:colId xmlns:a16="http://schemas.microsoft.com/office/drawing/2014/main" val="20005"/>
                    </a:ext>
                  </a:extLst>
                </a:gridCol>
                <a:gridCol w="943004">
                  <a:extLst>
                    <a:ext uri="{9D8B030D-6E8A-4147-A177-3AD203B41FA5}">
                      <a16:colId xmlns:a16="http://schemas.microsoft.com/office/drawing/2014/main" val="20006"/>
                    </a:ext>
                  </a:extLst>
                </a:gridCol>
                <a:gridCol w="943004">
                  <a:extLst>
                    <a:ext uri="{9D8B030D-6E8A-4147-A177-3AD203B41FA5}">
                      <a16:colId xmlns:a16="http://schemas.microsoft.com/office/drawing/2014/main" val="20007"/>
                    </a:ext>
                  </a:extLst>
                </a:gridCol>
              </a:tblGrid>
              <a:tr h="377108">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Síntoma</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Síntoma / Detección de fallas</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Falla / Posible causa</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Procedimiento</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Solución</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err="1">
                          <a:effectLst/>
                          <a:latin typeface="Arial" panose="020B0604020202020204" pitchFamily="34" charset="0"/>
                          <a:ea typeface="Calibri" panose="020F0502020204030204" pitchFamily="34" charset="0"/>
                          <a:cs typeface="Times New Roman" panose="02020603050405020304" pitchFamily="18" charset="0"/>
                        </a:rPr>
                        <a:t>Instr</a:t>
                      </a: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err="1">
                          <a:effectLst/>
                          <a:latin typeface="Arial" panose="020B0604020202020204" pitchFamily="34" charset="0"/>
                          <a:ea typeface="Calibri" panose="020F0502020204030204" pitchFamily="34" charset="0"/>
                          <a:cs typeface="Times New Roman" panose="02020603050405020304" pitchFamily="18" charset="0"/>
                        </a:rPr>
                        <a:t>Part</a:t>
                      </a: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 No.</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800" b="1" noProof="0" dirty="0">
                          <a:effectLst/>
                          <a:latin typeface="Arial" panose="020B0604020202020204" pitchFamily="34" charset="0"/>
                          <a:ea typeface="Calibri" panose="020F0502020204030204" pitchFamily="34" charset="0"/>
                          <a:cs typeface="Times New Roman" panose="02020603050405020304" pitchFamily="18" charset="0"/>
                        </a:rPr>
                        <a:t>Tipo de Mantenimiento</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5346" marR="65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8231">
                <a:tc rowSpan="5">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La mesa no responde a los comandos.</a:t>
                      </a:r>
                    </a:p>
                    <a:p>
                      <a:pPr algn="ctr">
                        <a:lnSpc>
                          <a:spcPct val="107000"/>
                        </a:lnSpc>
                        <a:spcAft>
                          <a:spcPts val="0"/>
                        </a:spcAft>
                      </a:pPr>
                      <a:r>
                        <a:rPr lang="es-CO" sz="700" b="1" dirty="0">
                          <a:effectLst/>
                          <a:latin typeface="Arial" panose="020B0604020202020204" pitchFamily="34" charset="0"/>
                          <a:ea typeface="Calibri" panose="020F0502020204030204" pitchFamily="34" charset="0"/>
                          <a:cs typeface="Times New Roman" panose="02020603050405020304" pitchFamily="18" charset="0"/>
                        </a:rPr>
                        <a:t> </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sz="700" b="1" dirty="0">
                          <a:effectLst/>
                          <a:latin typeface="Arial" panose="020B0604020202020204" pitchFamily="34" charset="0"/>
                          <a:ea typeface="Calibri" panose="020F0502020204030204" pitchFamily="34" charset="0"/>
                          <a:cs typeface="Times New Roman" panose="02020603050405020304" pitchFamily="18" charset="0"/>
                        </a:rPr>
                        <a:t> </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Fallo observado en la alimentación CA</a:t>
                      </a:r>
                    </a:p>
                  </a:txBody>
                  <a:tcPr marL="44309" marR="4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Fusible quemado (F3)</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700" noProof="0" dirty="0">
                          <a:effectLst/>
                          <a:latin typeface="Arial" panose="020B0604020202020204" pitchFamily="34" charset="0"/>
                          <a:ea typeface="Calibri" panose="020F0502020204030204" pitchFamily="34" charset="0"/>
                          <a:cs typeface="Times New Roman" panose="02020603050405020304" pitchFamily="18" charset="0"/>
                        </a:rPr>
                        <a:t>Medición del voltaje de entrada de la placa de carga.</a:t>
                      </a:r>
                    </a:p>
                    <a:p>
                      <a:pPr algn="ctr">
                        <a:lnSpc>
                          <a:spcPct val="107000"/>
                        </a:lnSpc>
                        <a:spcAft>
                          <a:spcPts val="0"/>
                        </a:spcAft>
                      </a:pPr>
                      <a:endParaRPr lang="es-ES" sz="700" noProof="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S" sz="700" noProof="0" dirty="0">
                          <a:effectLst/>
                          <a:latin typeface="Arial" panose="020B0604020202020204" pitchFamily="34" charset="0"/>
                          <a:ea typeface="Calibri" panose="020F0502020204030204" pitchFamily="34" charset="0"/>
                          <a:cs typeface="Times New Roman" panose="02020603050405020304" pitchFamily="18" charset="0"/>
                        </a:rPr>
                        <a:t>Valor aceptado: ≅ 52Vdc</a:t>
                      </a:r>
                      <a:endParaRPr lang="pt-BR"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Reemplazar según sea necesario</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700">
                          <a:effectLst/>
                          <a:latin typeface="Arial" panose="020B0604020202020204" pitchFamily="34" charset="0"/>
                          <a:ea typeface="Calibri" panose="020F0502020204030204" pitchFamily="34" charset="0"/>
                          <a:cs typeface="Times New Roman" panose="02020603050405020304" pitchFamily="18" charset="0"/>
                        </a:rPr>
                        <a:t>3.4</a:t>
                      </a:r>
                      <a:endParaRPr lang="pt-BR" sz="80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700">
                          <a:effectLst/>
                          <a:latin typeface="Arial" panose="020B0604020202020204" pitchFamily="34" charset="0"/>
                          <a:ea typeface="Calibri" panose="020F0502020204030204" pitchFamily="34" charset="0"/>
                          <a:cs typeface="Times New Roman" panose="02020603050405020304" pitchFamily="18" charset="0"/>
                        </a:rPr>
                        <a:t>F3) (011367)</a:t>
                      </a:r>
                      <a:endParaRPr lang="pt-BR" sz="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700">
                          <a:effectLst/>
                          <a:latin typeface="Arial" panose="020B0604020202020204" pitchFamily="34" charset="0"/>
                          <a:ea typeface="Calibri" panose="020F0502020204030204" pitchFamily="34" charset="0"/>
                          <a:cs typeface="Times New Roman" panose="02020603050405020304" pitchFamily="18" charset="0"/>
                        </a:rPr>
                        <a:t>270743</a:t>
                      </a:r>
                      <a:endParaRPr lang="pt-BR" sz="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pt-BR" sz="700">
                          <a:effectLst/>
                          <a:latin typeface="Arial" panose="020B0604020202020204" pitchFamily="34" charset="0"/>
                          <a:ea typeface="Calibri" panose="020F0502020204030204" pitchFamily="34" charset="0"/>
                          <a:cs typeface="Times New Roman" panose="02020603050405020304" pitchFamily="18" charset="0"/>
                        </a:rPr>
                        <a:t>270744</a:t>
                      </a:r>
                      <a:endParaRPr lang="pt-BR" sz="80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7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050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Placa de Carga</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700" noProof="0" dirty="0">
                          <a:effectLst/>
                          <a:latin typeface="Arial" panose="020B0604020202020204" pitchFamily="34" charset="0"/>
                          <a:ea typeface="Calibri" panose="020F0502020204030204" pitchFamily="34" charset="0"/>
                          <a:cs typeface="Times New Roman" panose="02020603050405020304" pitchFamily="18" charset="0"/>
                        </a:rPr>
                        <a:t>Medición de voltaje para el Tablero de Relés:</a:t>
                      </a:r>
                    </a:p>
                    <a:p>
                      <a:pPr algn="ctr">
                        <a:lnSpc>
                          <a:spcPct val="107000"/>
                        </a:lnSpc>
                        <a:spcAft>
                          <a:spcPts val="0"/>
                        </a:spcAft>
                      </a:pPr>
                      <a:endParaRPr lang="es-ES" sz="700" noProof="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S" sz="700" noProof="0" dirty="0">
                          <a:effectLst/>
                          <a:latin typeface="Arial" panose="020B0604020202020204" pitchFamily="34" charset="0"/>
                          <a:ea typeface="Calibri" panose="020F0502020204030204" pitchFamily="34" charset="0"/>
                          <a:cs typeface="Times New Roman" panose="02020603050405020304" pitchFamily="18" charset="0"/>
                        </a:rPr>
                        <a:t>Valor aceptado: ≅ 24V</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Reemplace los componentes aplicables</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700">
                          <a:effectLst/>
                          <a:latin typeface="Arial" panose="020B0604020202020204" pitchFamily="34" charset="0"/>
                          <a:ea typeface="Calibri" panose="020F0502020204030204" pitchFamily="34" charset="0"/>
                          <a:cs typeface="Times New Roman" panose="02020603050405020304" pitchFamily="18" charset="0"/>
                        </a:rPr>
                        <a:t>3.9</a:t>
                      </a:r>
                      <a:endParaRPr lang="pt-BR" sz="80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700">
                          <a:effectLst/>
                          <a:latin typeface="Arial" panose="020B0604020202020204" pitchFamily="34" charset="0"/>
                          <a:ea typeface="Calibri" panose="020F0502020204030204" pitchFamily="34" charset="0"/>
                          <a:cs typeface="Times New Roman" panose="02020603050405020304" pitchFamily="18" charset="0"/>
                        </a:rPr>
                        <a:t>270462</a:t>
                      </a:r>
                      <a:endParaRPr lang="pt-BR" sz="80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7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57641">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Fallo en uno o más componentes, entre:</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 </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 Interruptor </a:t>
                      </a:r>
                      <a:r>
                        <a:rPr lang="es-CO" sz="700" noProof="0" dirty="0">
                          <a:effectLst/>
                          <a:latin typeface="Arial" panose="020B0604020202020204" pitchFamily="34" charset="0"/>
                          <a:ea typeface="Calibri" panose="020F0502020204030204" pitchFamily="34" charset="0"/>
                          <a:cs typeface="Times New Roman" panose="02020603050405020304" pitchFamily="18" charset="0"/>
                        </a:rPr>
                        <a:t>genera</a:t>
                      </a:r>
                      <a:r>
                        <a:rPr lang="es-CO" sz="700" dirty="0">
                          <a:effectLst/>
                          <a:latin typeface="Arial" panose="020B0604020202020204" pitchFamily="34" charset="0"/>
                          <a:ea typeface="Calibri" panose="020F0502020204030204" pitchFamily="34" charset="0"/>
                          <a:cs typeface="Times New Roman" panose="02020603050405020304" pitchFamily="18" charset="0"/>
                        </a:rPr>
                        <a:t>l;</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 Fusible (F4</a:t>
                      </a:r>
                      <a:r>
                        <a:rPr lang="es-CO" sz="700" dirty="0">
                          <a:effectLst/>
                          <a:latin typeface="Arial" panose="020B0604020202020204" pitchFamily="34" charset="0"/>
                          <a:ea typeface="Calibri" panose="020F0502020204030204" pitchFamily="34" charset="0"/>
                          <a:cs typeface="Times New Roman" panose="02020603050405020304" pitchFamily="18" charset="0"/>
                        </a:rPr>
                        <a:t>);</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ctr">
                        <a:lnSpc>
                          <a:spcPct val="107000"/>
                        </a:lnSpc>
                        <a:spcAft>
                          <a:spcPts val="0"/>
                        </a:spcAft>
                        <a:buFontTx/>
                        <a:buChar char="-"/>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Placa de carga</a:t>
                      </a:r>
                    </a:p>
                    <a:p>
                      <a:pPr marL="171450" indent="-171450" algn="ctr">
                        <a:lnSpc>
                          <a:spcPct val="107000"/>
                        </a:lnSpc>
                        <a:spcAft>
                          <a:spcPts val="0"/>
                        </a:spcAft>
                        <a:buFontTx/>
                        <a:buChar char="-"/>
                      </a:pPr>
                      <a:r>
                        <a:rPr lang="es-CO" sz="700" dirty="0">
                          <a:effectLst/>
                          <a:latin typeface="Arial" panose="020B0604020202020204" pitchFamily="34" charset="0"/>
                          <a:ea typeface="Calibri" panose="020F0502020204030204" pitchFamily="34" charset="0"/>
                          <a:cs typeface="Times New Roman" panose="02020603050405020304" pitchFamily="18" charset="0"/>
                        </a:rPr>
                        <a:t>Placa de control del panel de la mesa</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700" noProof="0" dirty="0">
                          <a:effectLst/>
                          <a:latin typeface="Arial" panose="020B0604020202020204" pitchFamily="34" charset="0"/>
                          <a:ea typeface="Calibri" panose="020F0502020204030204" pitchFamily="34" charset="0"/>
                          <a:cs typeface="Times New Roman" panose="02020603050405020304" pitchFamily="18" charset="0"/>
                        </a:rPr>
                        <a:t>Medición de voltaje en los pines 24Vdc y RL de la Placa del Cargador.</a:t>
                      </a:r>
                    </a:p>
                    <a:p>
                      <a:pPr algn="ctr">
                        <a:lnSpc>
                          <a:spcPct val="107000"/>
                        </a:lnSpc>
                        <a:spcAft>
                          <a:spcPts val="0"/>
                        </a:spcAft>
                      </a:pPr>
                      <a:endParaRPr lang="es-ES" sz="700" noProof="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S" sz="700" noProof="0" dirty="0">
                          <a:effectLst/>
                          <a:latin typeface="Arial" panose="020B0604020202020204" pitchFamily="34" charset="0"/>
                          <a:ea typeface="Calibri" panose="020F0502020204030204" pitchFamily="34" charset="0"/>
                          <a:cs typeface="Times New Roman" panose="02020603050405020304" pitchFamily="18" charset="0"/>
                        </a:rPr>
                        <a:t>Valor aceptado: ≅ 24V</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Reemplace los componentes aplicables</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700">
                          <a:effectLst/>
                          <a:latin typeface="Arial" panose="020B0604020202020204" pitchFamily="34" charset="0"/>
                          <a:ea typeface="Calibri" panose="020F0502020204030204" pitchFamily="34" charset="0"/>
                          <a:cs typeface="Times New Roman" panose="02020603050405020304" pitchFamily="18" charset="0"/>
                        </a:rPr>
                        <a:t>3.10</a:t>
                      </a:r>
                      <a:endParaRPr lang="pt-BR" sz="80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 </a:t>
                      </a:r>
                      <a:r>
                        <a:rPr lang="es-ES" sz="700" noProof="0" dirty="0">
                          <a:effectLst/>
                          <a:latin typeface="Arial" panose="020B0604020202020204" pitchFamily="34" charset="0"/>
                          <a:ea typeface="Calibri" panose="020F0502020204030204" pitchFamily="34" charset="0"/>
                          <a:cs typeface="Times New Roman" panose="02020603050405020304" pitchFamily="18" charset="0"/>
                        </a:rPr>
                        <a:t>Clave general (013398);</a:t>
                      </a:r>
                    </a:p>
                    <a:p>
                      <a:pPr algn="ctr">
                        <a:lnSpc>
                          <a:spcPct val="107000"/>
                        </a:lnSpc>
                        <a:spcAft>
                          <a:spcPts val="0"/>
                        </a:spcAft>
                      </a:pPr>
                      <a:r>
                        <a:rPr lang="es-ES" sz="700" noProof="0" dirty="0">
                          <a:effectLst/>
                          <a:latin typeface="Arial" panose="020B0604020202020204" pitchFamily="34" charset="0"/>
                          <a:ea typeface="Calibri" panose="020F0502020204030204" pitchFamily="34" charset="0"/>
                          <a:cs typeface="Times New Roman" panose="02020603050405020304" pitchFamily="18" charset="0"/>
                        </a:rPr>
                        <a:t>- Fusible (F4) (012290);</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69621">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Fallo en uno o más componentes, entre</a:t>
                      </a:r>
                      <a:r>
                        <a:rPr lang="es-CO" sz="700" dirty="0">
                          <a:effectLst/>
                          <a:latin typeface="Arial" panose="020B0604020202020204" pitchFamily="34" charset="0"/>
                          <a:ea typeface="Calibri" panose="020F0502020204030204" pitchFamily="34" charset="0"/>
                          <a:cs typeface="Times New Roman" panose="02020603050405020304" pitchFamily="18" charset="0"/>
                        </a:rPr>
                        <a:t>:</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0"/>
                        </a:spcAft>
                        <a:buFont typeface="Arial" panose="020B0604020202020204" pitchFamily="34" charset="0"/>
                        <a:buChar char="-"/>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Placa </a:t>
                      </a:r>
                      <a:r>
                        <a:rPr lang="es-CO" sz="700" noProof="0" dirty="0" err="1">
                          <a:effectLst/>
                          <a:latin typeface="Arial" panose="020B0604020202020204" pitchFamily="34" charset="0"/>
                          <a:ea typeface="Calibri" panose="020F0502020204030204" pitchFamily="34" charset="0"/>
                          <a:cs typeface="Times New Roman" panose="02020603050405020304" pitchFamily="18" charset="0"/>
                        </a:rPr>
                        <a:t>Reles</a:t>
                      </a:r>
                      <a:r>
                        <a:rPr lang="es-CO" sz="700" noProof="0" dirty="0">
                          <a:effectLst/>
                          <a:latin typeface="Arial" panose="020B0604020202020204" pitchFamily="34" charset="0"/>
                          <a:ea typeface="Calibri" panose="020F0502020204030204" pitchFamily="34" charset="0"/>
                          <a:cs typeface="Times New Roman" panose="02020603050405020304" pitchFamily="18" charset="0"/>
                        </a:rPr>
                        <a:t> </a:t>
                      </a:r>
                      <a:r>
                        <a:rPr lang="es-CO" sz="700" dirty="0">
                          <a:effectLst/>
                          <a:latin typeface="Arial" panose="020B0604020202020204" pitchFamily="34" charset="0"/>
                          <a:ea typeface="Calibri" panose="020F0502020204030204" pitchFamily="34" charset="0"/>
                          <a:cs typeface="Times New Roman" panose="02020603050405020304" pitchFamily="18" charset="0"/>
                        </a:rPr>
                        <a:t>MEH-21 montada;</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0"/>
                        </a:spcAft>
                        <a:buFont typeface="Arial" panose="020B0604020202020204" pitchFamily="34" charset="0"/>
                        <a:buChar char="-"/>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Placa de Control del panel de la Mesa quirúrgica</a:t>
                      </a:r>
                      <a:br>
                        <a:rPr lang="es-CO" sz="700" dirty="0">
                          <a:effectLst/>
                          <a:latin typeface="Arial" panose="020B0604020202020204" pitchFamily="34" charset="0"/>
                          <a:ea typeface="Calibri" panose="020F0502020204030204" pitchFamily="34" charset="0"/>
                          <a:cs typeface="Times New Roman" panose="02020603050405020304" pitchFamily="18" charset="0"/>
                        </a:rPr>
                      </a:b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 </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Contacta con un técnico de fábrica</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AR" sz="700">
                          <a:effectLst/>
                          <a:latin typeface="Arial" panose="020B0604020202020204" pitchFamily="34" charset="0"/>
                          <a:ea typeface="Calibri" panose="020F0502020204030204" pitchFamily="34" charset="0"/>
                          <a:cs typeface="Times New Roman" panose="02020603050405020304" pitchFamily="18" charset="0"/>
                        </a:rPr>
                        <a:t> </a:t>
                      </a:r>
                      <a:endParaRPr lang="pt-BR" sz="80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 </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 </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18231">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Fallo en uno o más componentes, entre:</a:t>
                      </a:r>
                    </a:p>
                    <a:p>
                      <a:pPr algn="ct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 </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ctr">
                        <a:lnSpc>
                          <a:spcPct val="107000"/>
                        </a:lnSpc>
                        <a:spcAft>
                          <a:spcPts val="0"/>
                        </a:spcAft>
                        <a:buFontTx/>
                        <a:buChar char="-"/>
                      </a:pPr>
                      <a:r>
                        <a:rPr lang="es-CO" sz="700" dirty="0">
                          <a:effectLst/>
                          <a:latin typeface="Arial" panose="020B0604020202020204" pitchFamily="34" charset="0"/>
                          <a:ea typeface="Calibri" panose="020F0502020204030204" pitchFamily="34" charset="0"/>
                          <a:cs typeface="Times New Roman" panose="02020603050405020304" pitchFamily="18" charset="0"/>
                        </a:rPr>
                        <a:t>Fusible (F5);</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 Motor</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700" noProof="0" dirty="0">
                          <a:effectLst/>
                          <a:latin typeface="Arial" panose="020B0604020202020204" pitchFamily="34" charset="0"/>
                          <a:ea typeface="Calibri" panose="020F0502020204030204" pitchFamily="34" charset="0"/>
                          <a:cs typeface="Times New Roman" panose="02020603050405020304" pitchFamily="18" charset="0"/>
                        </a:rPr>
                        <a:t>Medición de voltaje para Motor:</a:t>
                      </a:r>
                    </a:p>
                    <a:p>
                      <a:pPr algn="ctr">
                        <a:lnSpc>
                          <a:spcPct val="107000"/>
                        </a:lnSpc>
                        <a:spcAft>
                          <a:spcPts val="0"/>
                        </a:spcAft>
                      </a:pPr>
                      <a:endParaRPr lang="es-ES" sz="700" noProof="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S" sz="700" noProof="0" dirty="0">
                          <a:effectLst/>
                          <a:latin typeface="Arial" panose="020B0604020202020204" pitchFamily="34" charset="0"/>
                          <a:ea typeface="Calibri" panose="020F0502020204030204" pitchFamily="34" charset="0"/>
                          <a:cs typeface="Times New Roman" panose="02020603050405020304" pitchFamily="18" charset="0"/>
                        </a:rPr>
                        <a:t>Valor aceptado: ≅ 52V</a:t>
                      </a:r>
                      <a:endParaRPr lang="pt-BR"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700" noProof="0" dirty="0">
                          <a:effectLst/>
                          <a:latin typeface="Arial" panose="020B0604020202020204" pitchFamily="34" charset="0"/>
                          <a:ea typeface="Calibri" panose="020F0502020204030204" pitchFamily="34" charset="0"/>
                          <a:cs typeface="Times New Roman" panose="02020603050405020304" pitchFamily="18" charset="0"/>
                        </a:rPr>
                        <a:t>Reemplace los componentes aplicables</a:t>
                      </a:r>
                      <a:endParaRPr lang="es-CO" sz="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700">
                          <a:effectLst/>
                          <a:latin typeface="Arial" panose="020B0604020202020204" pitchFamily="34" charset="0"/>
                          <a:ea typeface="Calibri" panose="020F0502020204030204" pitchFamily="34" charset="0"/>
                          <a:cs typeface="Times New Roman" panose="02020603050405020304" pitchFamily="18" charset="0"/>
                        </a:rPr>
                        <a:t>3.6</a:t>
                      </a:r>
                      <a:endParaRPr lang="pt-BR" sz="80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700" dirty="0">
                          <a:effectLst/>
                          <a:latin typeface="Arial" panose="020B0604020202020204" pitchFamily="34" charset="0"/>
                          <a:ea typeface="Calibri" panose="020F0502020204030204" pitchFamily="34" charset="0"/>
                          <a:cs typeface="Times New Roman" panose="02020603050405020304" pitchFamily="18" charset="0"/>
                        </a:rPr>
                        <a:t>- </a:t>
                      </a:r>
                      <a:r>
                        <a:rPr lang="pt-BR" sz="700" dirty="0" err="1">
                          <a:effectLst/>
                          <a:latin typeface="Arial" panose="020B0604020202020204" pitchFamily="34" charset="0"/>
                          <a:ea typeface="Calibri" panose="020F0502020204030204" pitchFamily="34" charset="0"/>
                          <a:cs typeface="Times New Roman" panose="02020603050405020304" pitchFamily="18" charset="0"/>
                        </a:rPr>
                        <a:t>Fusible</a:t>
                      </a:r>
                      <a:r>
                        <a:rPr lang="pt-BR" sz="700" dirty="0">
                          <a:effectLst/>
                          <a:latin typeface="Arial" panose="020B0604020202020204" pitchFamily="34" charset="0"/>
                          <a:ea typeface="Calibri" panose="020F0502020204030204" pitchFamily="34" charset="0"/>
                          <a:cs typeface="Times New Roman" panose="02020603050405020304" pitchFamily="18" charset="0"/>
                        </a:rPr>
                        <a:t> (F5) (012291);</a:t>
                      </a:r>
                    </a:p>
                    <a:p>
                      <a:pPr algn="ctr">
                        <a:lnSpc>
                          <a:spcPct val="107000"/>
                        </a:lnSpc>
                        <a:spcAft>
                          <a:spcPts val="0"/>
                        </a:spcAft>
                      </a:pPr>
                      <a:r>
                        <a:rPr lang="pt-BR" sz="700" dirty="0">
                          <a:effectLst/>
                          <a:latin typeface="Arial" panose="020B0604020202020204" pitchFamily="34" charset="0"/>
                          <a:ea typeface="Calibri" panose="020F0502020204030204" pitchFamily="34" charset="0"/>
                          <a:cs typeface="Times New Roman" panose="02020603050405020304" pitchFamily="18" charset="0"/>
                        </a:rPr>
                        <a:t>- Motor (013178)</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700" dirty="0">
                          <a:effectLst/>
                          <a:latin typeface="Arial" panose="020B0604020202020204" pitchFamily="34" charset="0"/>
                          <a:ea typeface="Calibri" panose="020F0502020204030204" pitchFamily="34" charset="0"/>
                          <a:cs typeface="Times New Roman" panose="02020603050405020304" pitchFamily="18" charset="0"/>
                        </a:rPr>
                        <a:t>TÉCNICO</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343" marR="503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5"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CORRECTIVA</a:t>
            </a:r>
          </a:p>
        </p:txBody>
      </p:sp>
      <p:sp>
        <p:nvSpPr>
          <p:cNvPr id="16" name="Retângulo 15"/>
          <p:cNvSpPr/>
          <p:nvPr/>
        </p:nvSpPr>
        <p:spPr>
          <a:xfrm>
            <a:off x="542365" y="1653370"/>
            <a:ext cx="10742162" cy="461665"/>
          </a:xfrm>
          <a:prstGeom prst="rect">
            <a:avLst/>
          </a:prstGeom>
        </p:spPr>
        <p:txBody>
          <a:bodyPr wrap="square">
            <a:spAutoFit/>
          </a:bodyPr>
          <a:lstStyle/>
          <a:p>
            <a:pPr eaLnBrk="0" fontAlgn="base" hangingPunct="0">
              <a:spcBef>
                <a:spcPct val="0"/>
              </a:spcBef>
              <a:spcAft>
                <a:spcPct val="0"/>
              </a:spcAft>
            </a:pPr>
            <a:r>
              <a:rPr lang="es-ES" altLang="pt-BR" sz="2400" dirty="0">
                <a:solidFill>
                  <a:srgbClr val="2B767D"/>
                </a:solidFill>
                <a:ea typeface="Calibri" panose="020F0502020204030204" pitchFamily="34" charset="0"/>
                <a:cs typeface="Arial" panose="020B0604020202020204" pitchFamily="34" charset="0"/>
              </a:rPr>
              <a:t>CUADRO DE DETECCIÓN DE FALLAS– ELÉCTRICAS AC </a:t>
            </a:r>
            <a:endParaRPr lang="pt-BR" altLang="pt-BR" sz="2400" dirty="0">
              <a:solidFill>
                <a:srgbClr val="2B767D"/>
              </a:solidFill>
              <a:ea typeface="Calibri" panose="020F0502020204030204" pitchFamily="34" charset="0"/>
              <a:cs typeface="Arial" panose="020B0604020202020204" pitchFamily="34" charset="0"/>
            </a:endParaRPr>
          </a:p>
        </p:txBody>
      </p:sp>
      <p:grpSp>
        <p:nvGrpSpPr>
          <p:cNvPr id="13" name="Grupo 12"/>
          <p:cNvGrpSpPr/>
          <p:nvPr/>
        </p:nvGrpSpPr>
        <p:grpSpPr>
          <a:xfrm>
            <a:off x="1" y="-34583"/>
            <a:ext cx="12192000" cy="1100339"/>
            <a:chOff x="1" y="-34583"/>
            <a:chExt cx="12192000" cy="1100339"/>
          </a:xfrm>
        </p:grpSpPr>
        <p:pic>
          <p:nvPicPr>
            <p:cNvPr id="14" name="Image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764052978"/>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4808</TotalTime>
  <Words>5391</Words>
  <Application>Microsoft Office PowerPoint</Application>
  <PresentationFormat>Widescreen</PresentationFormat>
  <Paragraphs>834</Paragraphs>
  <Slides>45</Slides>
  <Notes>42</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45</vt:i4>
      </vt:variant>
    </vt:vector>
  </HeadingPairs>
  <TitlesOfParts>
    <vt:vector size="50" baseType="lpstr">
      <vt:lpstr>Arial</vt:lpstr>
      <vt:lpstr>Calibri</vt:lpstr>
      <vt:lpstr>Calibri Light</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Edilson Daniel Vera - Salk Medical</dc:creator>
  <cp:lastModifiedBy>Audrey Teixeira - Manager Grupo</cp:lastModifiedBy>
  <cp:revision>80</cp:revision>
  <dcterms:created xsi:type="dcterms:W3CDTF">2021-07-06T18:38:26Z</dcterms:created>
  <dcterms:modified xsi:type="dcterms:W3CDTF">2024-02-14T11:22:36Z</dcterms:modified>
</cp:coreProperties>
</file>